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12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1143000" y="685800"/>
            <a:ext cx="4572000" cy="3429000"/>
          </a:xfrm>
          <a:prstGeom prst="rect">
            <a:avLst/>
          </a:prstGeom>
        </p:spPr>
        <p:txBody>
          <a:bodyPr/>
          <a:lstStyle/>
          <a:p>
            <a:endParaRPr/>
          </a:p>
        </p:txBody>
      </p:sp>
      <p:sp>
        <p:nvSpPr>
          <p:cNvPr id="194" name="Shape 1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300">
        <a:latin typeface="+mn-lt"/>
        <a:ea typeface="+mn-ea"/>
        <a:cs typeface="+mn-cs"/>
        <a:sym typeface="Calibri"/>
      </a:defRPr>
    </a:lvl1pPr>
    <a:lvl2pPr indent="228600" defTabSz="457200" latinLnBrk="0">
      <a:defRPr sz="1300">
        <a:latin typeface="+mn-lt"/>
        <a:ea typeface="+mn-ea"/>
        <a:cs typeface="+mn-cs"/>
        <a:sym typeface="Calibri"/>
      </a:defRPr>
    </a:lvl2pPr>
    <a:lvl3pPr indent="457200" defTabSz="457200" latinLnBrk="0">
      <a:defRPr sz="1300">
        <a:latin typeface="+mn-lt"/>
        <a:ea typeface="+mn-ea"/>
        <a:cs typeface="+mn-cs"/>
        <a:sym typeface="Calibri"/>
      </a:defRPr>
    </a:lvl3pPr>
    <a:lvl4pPr indent="685800" defTabSz="457200" latinLnBrk="0">
      <a:defRPr sz="1300">
        <a:latin typeface="+mn-lt"/>
        <a:ea typeface="+mn-ea"/>
        <a:cs typeface="+mn-cs"/>
        <a:sym typeface="Calibri"/>
      </a:defRPr>
    </a:lvl4pPr>
    <a:lvl5pPr indent="914400" defTabSz="457200" latinLnBrk="0">
      <a:defRPr sz="1300">
        <a:latin typeface="+mn-lt"/>
        <a:ea typeface="+mn-ea"/>
        <a:cs typeface="+mn-cs"/>
        <a:sym typeface="Calibri"/>
      </a:defRPr>
    </a:lvl5pPr>
    <a:lvl6pPr indent="1143000" defTabSz="457200" latinLnBrk="0">
      <a:defRPr sz="1300">
        <a:latin typeface="+mn-lt"/>
        <a:ea typeface="+mn-ea"/>
        <a:cs typeface="+mn-cs"/>
        <a:sym typeface="Calibri"/>
      </a:defRPr>
    </a:lvl6pPr>
    <a:lvl7pPr indent="1371600" defTabSz="457200" latinLnBrk="0">
      <a:defRPr sz="1300">
        <a:latin typeface="+mn-lt"/>
        <a:ea typeface="+mn-ea"/>
        <a:cs typeface="+mn-cs"/>
        <a:sym typeface="Calibri"/>
      </a:defRPr>
    </a:lvl7pPr>
    <a:lvl8pPr indent="1600200" defTabSz="457200" latinLnBrk="0">
      <a:defRPr sz="1300">
        <a:latin typeface="+mn-lt"/>
        <a:ea typeface="+mn-ea"/>
        <a:cs typeface="+mn-cs"/>
        <a:sym typeface="Calibri"/>
      </a:defRPr>
    </a:lvl8pPr>
    <a:lvl9pPr indent="1828800" defTabSz="457200" latinLnBrk="0">
      <a:defRPr sz="13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lvl1pPr>
              <a:defRPr sz="1400"/>
            </a:lvl1pPr>
          </a:lstStyle>
          <a:p>
            <a:r>
              <a:t>In the context of IATSE (International Alliance of Theatrical Stage Employees), a “jurisdiction” refers to the specific areas of work or geographical regions where the union has authority to represent workers. This can include particular crafts or job categories (e.g., Lighting Technicians, Costume Designers, Editors) and specific industries like film, television, theater, or live events. Jurisdictions also outline where union contracts apply, ensuring that workers in these areas are covered by collective bargaining agreements that provide protections, wages, and benefits. Geographical jurisdictions are typically defined by the Locals within IATSE, each serving specific cities, regions, or states.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t>This is a day in the life in the Lighting Department.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Safety is very important when working around electricity. Asks students about what are some of the dangers.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xfrm>
            <a:off x="381000" y="685800"/>
            <a:ext cx="6096000" cy="3429000"/>
          </a:xfrm>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r>
              <a:t>You have to be very careful when dealing with electrical loads. If you unplug the wrong cable it can result in lights exploding, damaged equipment, and even injuries and death.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r>
              <a:t>Lighting plots are used for a number of reasons:</a:t>
            </a:r>
          </a:p>
          <a:p>
            <a:pPr marL="130342" indent="-130342">
              <a:buSzPct val="100000"/>
              <a:buChar char="-"/>
            </a:pPr>
            <a:r>
              <a:t>They help in the planning of a shoot, and deciding what equipment is needed, and where it will go.</a:t>
            </a:r>
          </a:p>
          <a:p>
            <a:pPr marL="130342" indent="-130342">
              <a:buSzPct val="100000"/>
              <a:buChar char="-"/>
            </a:pPr>
            <a:r>
              <a:t>By knowing what equipment you’ll need, you can also calculate how much power you’ll need. </a:t>
            </a:r>
          </a:p>
          <a:p>
            <a:pPr marL="130342" indent="-130342">
              <a:buSzPct val="100000"/>
              <a:buChar char="-"/>
            </a:pPr>
            <a:r>
              <a:t>During production, it’s a reference tool so everyone can know which light is being discussed. Say a CLT is asking the Programmer to adjust a light’s color or intensity, this helps when one person may not be on set.</a:t>
            </a:r>
          </a:p>
          <a:p>
            <a:pPr marL="130342" indent="-130342">
              <a:buSzPct val="100000"/>
              <a:buChar char="-"/>
            </a:pPr>
            <a:r>
              <a:t>If you have to do reshoots, or if a particular set is reoccurring, lighting plots help you set all the lights back into the same locations, so the set looks the same as it did in other scenes.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r>
              <a:t>Every color has a corresponding color temperature. We try to match the type of light, with the environment we are shooting in, so that the light matches colors.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Each type of light offers different uses, as well as color temperatures. When you understand how lighting and color temperatures work, you can break the rules to create unique looks. For example, while HMI’s are balanced to daylight, if you use them at night (and the camera/film is balanced to tungsten) it will look like moonlight, or a more blueish light. </a:t>
            </a:r>
          </a:p>
          <a:p>
            <a:endParaRPr/>
          </a:p>
          <a:p>
            <a:r>
              <a:t>LED lights are growing in popularity because of their versatility. These lights require a more technical knowledge, because they often require various levels of  programming.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t>When studying lighting, look at paintings and pictures with nice lighting. To understand how they were lit, or how many lighting sources there are, look at the reflections. The reflections will give away what direction or angle the sources of light are coming from. </a:t>
            </a:r>
          </a:p>
          <a:p>
            <a:endParaRPr/>
          </a:p>
          <a:p>
            <a:r>
              <a:t>Image Credit</a:t>
            </a:r>
          </a:p>
          <a:p>
            <a:r>
              <a:t>Still Life with Fruit Pie and Various Objects (1634)</a:t>
            </a:r>
          </a:p>
          <a:p>
            <a:r>
              <a:t>Willem Claesz. Heda</a:t>
            </a:r>
          </a:p>
          <a:p>
            <a:r>
              <a:t>Rijksmuseum, Amsterdam</a:t>
            </a:r>
          </a:p>
          <a:p>
            <a:r>
              <a:t>Public Domain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It’s also important to study art. This helps in building a visual reference for when you are lighting a scene. It can also show what colors look good with others. We often use well known paintings as references to when we light a scene. </a:t>
            </a:r>
          </a:p>
          <a:p>
            <a:endParaRPr/>
          </a:p>
          <a:p>
            <a:r>
              <a:t>Image Credit</a:t>
            </a:r>
          </a:p>
          <a:p>
            <a:r>
              <a:t>The Milkmaid (c. 1658)</a:t>
            </a:r>
          </a:p>
          <a:p>
            <a:r>
              <a:t>Johannes Vermeer</a:t>
            </a:r>
          </a:p>
          <a:p>
            <a:r>
              <a:t>Rijksmuseum, Amsterdam</a:t>
            </a:r>
          </a:p>
          <a:p>
            <a:r>
              <a:t>Used under Fair Use for educational purposes.</a:t>
            </a:r>
          </a:p>
          <a:p>
            <a:endParaRPr/>
          </a:p>
          <a:p>
            <a:r>
              <a:t>Daybreak (1922)</a:t>
            </a:r>
          </a:p>
          <a:p>
            <a:r>
              <a:t>Maxfield Parrish</a:t>
            </a:r>
          </a:p>
          <a:p>
            <a:r>
              <a:t>Private Collection</a:t>
            </a:r>
          </a:p>
          <a:p>
            <a:r>
              <a:t>Used under Fair Use for educational purposes.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r>
              <a:t>In this scene from the Hobbit, you can see how Daybreak’ (Maxfield Parish, 1922), the painting in the previous slide, was used as a source of reference.</a:t>
            </a:r>
          </a:p>
          <a:p>
            <a:endParaRPr/>
          </a:p>
          <a:p>
            <a:r>
              <a:t>Image Credit</a:t>
            </a:r>
          </a:p>
          <a:p>
            <a:r>
              <a:t>The Hobbit: An Unexpected Journey (2012 film)</a:t>
            </a:r>
          </a:p>
          <a:p>
            <a:r>
              <a:t>Directed by Peter Jackson</a:t>
            </a:r>
          </a:p>
          <a:p>
            <a:r>
              <a:t>© Warner Bros. Pictures / New Line Cinema / Metro-Goldwyn-Mayer</a:t>
            </a:r>
          </a:p>
          <a:p>
            <a:r>
              <a:t>Used under Fair Use for educational purposes.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a:spLocks noGrp="1" noRot="1" noChangeAspect="1"/>
          </p:cNvSpPr>
          <p:nvPr>
            <p:ph type="sldImg"/>
          </p:nvPr>
        </p:nvSpPr>
        <p:spPr>
          <a:xfrm>
            <a:off x="381000" y="685800"/>
            <a:ext cx="6096000" cy="3429000"/>
          </a:xfrm>
          <a:prstGeom prst="rect">
            <a:avLst/>
          </a:prstGeom>
        </p:spPr>
        <p:txBody>
          <a:bodyPr/>
          <a:lstStyle/>
          <a:p>
            <a:endParaRPr/>
          </a:p>
        </p:txBody>
      </p:sp>
      <p:sp>
        <p:nvSpPr>
          <p:cNvPr id="518" name="Shape 518"/>
          <p:cNvSpPr>
            <a:spLocks noGrp="1"/>
          </p:cNvSpPr>
          <p:nvPr>
            <p:ph type="body" sz="quarter" idx="1"/>
          </p:nvPr>
        </p:nvSpPr>
        <p:spPr>
          <a:prstGeom prst="rect">
            <a:avLst/>
          </a:prstGeom>
        </p:spPr>
        <p:txBody>
          <a:bodyPr/>
          <a:lstStyle/>
          <a:p>
            <a:r>
              <a:t>Image Credit</a:t>
            </a:r>
          </a:p>
          <a:p>
            <a:r>
              <a:t>Girl with a Pearl Earring (c. 1665)</a:t>
            </a:r>
          </a:p>
          <a:p>
            <a:r>
              <a:t>Johannes Vermeer</a:t>
            </a:r>
          </a:p>
          <a:p>
            <a:r>
              <a:t>Mauritshuis, The Hague</a:t>
            </a:r>
          </a:p>
          <a:p>
            <a:r>
              <a:t>Public Domain</a:t>
            </a:r>
          </a:p>
          <a:p>
            <a:r>
              <a:t>Used under Fair Use for educational purposes.</a:t>
            </a:r>
          </a:p>
          <a:p>
            <a:endParaRPr/>
          </a:p>
          <a:p>
            <a:r>
              <a:t>Girl with a Pearl Earring (2003 film)</a:t>
            </a:r>
          </a:p>
          <a:p>
            <a:r>
              <a:t>Directed by Peter Webber</a:t>
            </a:r>
          </a:p>
          <a:p>
            <a:r>
              <a:t>© Lions Gate Films</a:t>
            </a:r>
          </a:p>
          <a:p>
            <a:r>
              <a:t>Used under Fair Use for educational purposes.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Here you can also mention other professions that are Unionized. (ie Firefighters, Hotel Workers, Nurses, Teachers, etc.)</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p>
            <a:r>
              <a:t>Image Credit</a:t>
            </a:r>
          </a:p>
          <a:p>
            <a:r>
              <a:t>The Scream (1893)</a:t>
            </a:r>
          </a:p>
          <a:p>
            <a:r>
              <a:t>Edvard Munch</a:t>
            </a:r>
          </a:p>
          <a:p>
            <a:r>
              <a:t>National Gallery, Oslo</a:t>
            </a:r>
          </a:p>
          <a:p>
            <a:r>
              <a:t>Public Domain</a:t>
            </a:r>
          </a:p>
          <a:p>
            <a:r>
              <a:t>Used under Fair Use for educational purposes.</a:t>
            </a:r>
          </a:p>
          <a:p>
            <a:endParaRPr/>
          </a:p>
          <a:p>
            <a:r>
              <a:t>Scream (2022 film)</a:t>
            </a:r>
          </a:p>
          <a:p>
            <a:r>
              <a:t>Directed by Matt Bettinelli-Olpin &amp; Tyler Gillett</a:t>
            </a:r>
          </a:p>
          <a:p>
            <a:r>
              <a:t>© Paramount Pictures</a:t>
            </a:r>
          </a:p>
          <a:p>
            <a:r>
              <a:t>Used under Fair Use for educational purposes.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a:spLocks noGrp="1" noRot="1" noChangeAspect="1"/>
          </p:cNvSpPr>
          <p:nvPr>
            <p:ph type="sldImg"/>
          </p:nvPr>
        </p:nvSpPr>
        <p:spPr>
          <a:xfrm>
            <a:off x="381000" y="685800"/>
            <a:ext cx="6096000" cy="3429000"/>
          </a:xfrm>
          <a:prstGeom prst="rect">
            <a:avLst/>
          </a:prstGeom>
        </p:spPr>
        <p:txBody>
          <a:bodyPr/>
          <a:lstStyle/>
          <a:p>
            <a:endParaRPr/>
          </a:p>
        </p:txBody>
      </p:sp>
      <p:sp>
        <p:nvSpPr>
          <p:cNvPr id="544" name="Shape 544"/>
          <p:cNvSpPr>
            <a:spLocks noGrp="1"/>
          </p:cNvSpPr>
          <p:nvPr>
            <p:ph type="body" sz="quarter" idx="1"/>
          </p:nvPr>
        </p:nvSpPr>
        <p:spPr>
          <a:prstGeom prst="rect">
            <a:avLst/>
          </a:prstGeom>
        </p:spPr>
        <p:txBody>
          <a:bodyPr/>
          <a:lstStyle/>
          <a:p>
            <a:r>
              <a:t>Image Credit</a:t>
            </a:r>
          </a:p>
          <a:p>
            <a:r>
              <a:t>The Scream (1893)</a:t>
            </a:r>
          </a:p>
          <a:p>
            <a:r>
              <a:t>Edvard Munch</a:t>
            </a:r>
          </a:p>
          <a:p>
            <a:r>
              <a:t>National Gallery, Oslo</a:t>
            </a:r>
          </a:p>
          <a:p>
            <a:r>
              <a:t>Public Domain</a:t>
            </a:r>
          </a:p>
          <a:p>
            <a:r>
              <a:t>Used under Fair Use for educational purposes.</a:t>
            </a:r>
          </a:p>
          <a:p>
            <a:endParaRPr/>
          </a:p>
          <a:p>
            <a:r>
              <a:t>Macaulay Culkin in Home Alone (1990)</a:t>
            </a:r>
          </a:p>
          <a:p>
            <a:r>
              <a:t>Directed by Chris Columbus</a:t>
            </a:r>
          </a:p>
          <a:p>
            <a:r>
              <a:t>© 20th Century Fox</a:t>
            </a:r>
          </a:p>
          <a:p>
            <a:r>
              <a:t>Used under Fair Use for educational purposes.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r>
              <a:t>Image Credit</a:t>
            </a:r>
          </a:p>
          <a:p>
            <a:r>
              <a:t>Nighthawks (1942)</a:t>
            </a:r>
          </a:p>
          <a:p>
            <a:r>
              <a:t>Edward Hopper</a:t>
            </a:r>
          </a:p>
          <a:p>
            <a:r>
              <a:t>Art Institute of Chicago</a:t>
            </a:r>
          </a:p>
          <a:p>
            <a:r>
              <a:t>Public Domain</a:t>
            </a:r>
          </a:p>
          <a:p>
            <a:r>
              <a:t>Used under Fair Use for educational purposes.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a:spLocks noGrp="1" noRot="1" noChangeAspect="1"/>
          </p:cNvSpPr>
          <p:nvPr>
            <p:ph type="sldImg"/>
          </p:nvPr>
        </p:nvSpPr>
        <p:spPr>
          <a:prstGeom prst="rect">
            <a:avLst/>
          </a:prstGeom>
        </p:spPr>
        <p:txBody>
          <a:bodyPr/>
          <a:lstStyle/>
          <a:p>
            <a:endParaRPr/>
          </a:p>
        </p:txBody>
      </p:sp>
      <p:sp>
        <p:nvSpPr>
          <p:cNvPr id="568" name="Shape 568"/>
          <p:cNvSpPr>
            <a:spLocks noGrp="1"/>
          </p:cNvSpPr>
          <p:nvPr>
            <p:ph type="body" sz="quarter" idx="1"/>
          </p:nvPr>
        </p:nvSpPr>
        <p:spPr>
          <a:prstGeom prst="rect">
            <a:avLst/>
          </a:prstGeom>
        </p:spPr>
        <p:txBody>
          <a:bodyPr/>
          <a:lstStyle/>
          <a:p>
            <a:r>
              <a:t>Image Credit</a:t>
            </a:r>
          </a:p>
          <a:p>
            <a:r>
              <a:t>The Equalizer (2014 film)</a:t>
            </a:r>
          </a:p>
          <a:p>
            <a:r>
              <a:t>Directed by Antoine Fuqua</a:t>
            </a:r>
          </a:p>
          <a:p>
            <a:r>
              <a:t>© Columbia Pictures / Sony Pictures Entertainment</a:t>
            </a:r>
          </a:p>
          <a:p>
            <a:r>
              <a:t>Used under Fair Use for educational purposes.</a:t>
            </a:r>
          </a:p>
          <a:p>
            <a:endParaRPr/>
          </a:p>
          <a:p>
            <a:r>
              <a:t>The Simpsons – Episode: “Boulevard of Broken Dreams”</a:t>
            </a:r>
          </a:p>
          <a:p>
            <a:r>
              <a:t>© 20th Television Animation / The Walt Disney Company</a:t>
            </a:r>
          </a:p>
          <a:p>
            <a:r>
              <a:t>Used under Fair Use for educational purposes.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noRot="1" noChangeAspect="1"/>
          </p:cNvSpPr>
          <p:nvPr>
            <p:ph type="sldImg"/>
          </p:nvPr>
        </p:nvSpPr>
        <p:spPr>
          <a:prstGeom prst="rect">
            <a:avLst/>
          </a:prstGeom>
        </p:spPr>
        <p:txBody>
          <a:bodyPr/>
          <a:lstStyle/>
          <a:p>
            <a:endParaRPr/>
          </a:p>
        </p:txBody>
      </p:sp>
      <p:sp>
        <p:nvSpPr>
          <p:cNvPr id="597" name="Shape 597"/>
          <p:cNvSpPr>
            <a:spLocks noGrp="1"/>
          </p:cNvSpPr>
          <p:nvPr>
            <p:ph type="body" sz="quarter" idx="1"/>
          </p:nvPr>
        </p:nvSpPr>
        <p:spPr>
          <a:prstGeom prst="rect">
            <a:avLst/>
          </a:prstGeom>
        </p:spPr>
        <p:txBody>
          <a:bodyPr/>
          <a:lstStyle/>
          <a:p>
            <a:r>
              <a:t>For more information on how to join IATSE Local 728, please visit their website,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endParaRPr/>
          </a:p>
          <a:p>
            <a:pPr>
              <a:defRPr b="1"/>
            </a:pPr>
            <a:endParaRPr/>
          </a:p>
          <a:p>
            <a:pPr>
              <a:defRPr b="1"/>
            </a:pPr>
            <a:r>
              <a:t>Chief Lighting Technician  (CLT) , also known as the Gaffer</a:t>
            </a:r>
          </a:p>
          <a:p>
            <a:r>
              <a:t>On a production, the Chief Lighting Technician’s responsibilities include:</a:t>
            </a:r>
          </a:p>
          <a:p>
            <a:pPr marL="217236" indent="-217236">
              <a:buSzPct val="100000"/>
              <a:buAutoNum type="arabicParenR"/>
            </a:pPr>
            <a:r>
              <a:t>The CLT creatively assists the Director and the Director of Photography to achieve color, contrast, and interactive effects with lighting. </a:t>
            </a:r>
          </a:p>
          <a:p>
            <a:pPr marL="217236" indent="-217236">
              <a:buSzPct val="100000"/>
              <a:buAutoNum type="arabicParenR"/>
            </a:pPr>
            <a:r>
              <a:t>The supervision and direction of the entire set lighting crew, all Local 728 members working on any shooting unit of a production and all electrical apparatus used in the making and taking of Motion Pictures, Still Pictures and Electronic Imagery (except that used in sound recording) on that shooting unit. </a:t>
            </a:r>
          </a:p>
          <a:p>
            <a:pPr marL="217236" indent="-217236">
              <a:buSzPct val="100000"/>
              <a:buAutoNum type="arabicParenR"/>
            </a:pPr>
            <a:r>
              <a:t>The CLT coordinates with other departments, attends production meetings &amp; location scouts, and breaks down scripts to assess special equipment and personnel needs. </a:t>
            </a:r>
          </a:p>
          <a:p>
            <a:endParaRPr/>
          </a:p>
          <a:p>
            <a:endParaRPr/>
          </a:p>
          <a:p>
            <a:r>
              <a:t>As of 2025, these are the rates for the following entry level positions:</a:t>
            </a:r>
          </a:p>
          <a:p>
            <a:r>
              <a:t>IATSE Local 600 (Camera Utility Person): $65.61 an hour</a:t>
            </a:r>
          </a:p>
          <a:p>
            <a:r>
              <a:t>IATSE Local 80 (Grip): $52.67 an hour</a:t>
            </a:r>
          </a:p>
          <a:p>
            <a:r>
              <a:t>IATSE Local 728 (Set Lighting Technician): $52.67 an hour</a:t>
            </a:r>
          </a:p>
          <a:p>
            <a:endParaRPr/>
          </a:p>
          <a:p>
            <a:r>
              <a:t>Note: Rates in the film and television industry vary based on the type of production, the specific union contract, and your job classification. For the most accurate and up-to-date information, please contact the relevant IATSE Local or union in your area of interest.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xfrm>
            <a:off x="381000" y="685800"/>
            <a:ext cx="6096000" cy="3429000"/>
          </a:xfrm>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rPr b="1"/>
              <a:t>Assistant Chief Lighting Technician (ACLT)</a:t>
            </a:r>
            <a:r>
              <a:t> </a:t>
            </a:r>
          </a:p>
          <a:p>
            <a:r>
              <a:t>The Assistant Chief Lighting Technician’s responsibilities include: </a:t>
            </a:r>
          </a:p>
          <a:p>
            <a:pPr marL="217236" indent="-217236">
              <a:buSzPct val="100000"/>
              <a:buAutoNum type="arabicParenR"/>
            </a:pPr>
            <a:r>
              <a:t>Assisting the Chief Lighting Technician in the supervision of the entire lighting crew in connection with servicing and lighting of the set. </a:t>
            </a:r>
          </a:p>
          <a:p>
            <a:pPr marL="217236" indent="-217236">
              <a:buSzPct val="100000"/>
              <a:buAutoNum type="arabicParenR"/>
            </a:pPr>
            <a:r>
              <a:t>The ACLT shall be responsible for ensuring that that all sets are properly serviced for the current day’s shooting and the days to come, in conjunction with the Chief Lighting Technician. </a:t>
            </a:r>
          </a:p>
          <a:p>
            <a:pPr marL="217236" indent="-217236">
              <a:buSzPct val="100000"/>
              <a:buAutoNum type="arabicParenR"/>
            </a:pPr>
            <a:r>
              <a:t>The ACLT shall coordinate personnel, equipment, and scheduling within the Set Lighting Department.</a:t>
            </a:r>
          </a:p>
          <a:p>
            <a:pPr marL="217236" indent="-217236">
              <a:buSzPct val="100000"/>
              <a:buAutoNum type="arabicParenR"/>
            </a:pPr>
            <a:r>
              <a:t>They also coordinate with other departments on a production; attend production meetings and location scouts.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t>Set Lighting Technicians (SLT) are responsible for the installation and removal of portable power systems, lighting control systems, and lighting instruments necessary for the making of motion pictures and television production. SLT’s primary responsibility is placing and focusing lights according to the wishes of the CLT/Gaffer.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t>Lighting Programmer (LP) </a:t>
            </a:r>
          </a:p>
          <a:p>
            <a:r>
              <a:t>As head of the Lighting Control sub-department, the Lighting Programmer’s responsibilities include:</a:t>
            </a:r>
          </a:p>
          <a:p>
            <a:pPr marL="217236" indent="-217236">
              <a:buSzPct val="100000"/>
              <a:buAutoNum type="arabicParenR"/>
            </a:pPr>
            <a:r>
              <a:t>The supervision of all aspects of Lighting Control for the overall production. </a:t>
            </a:r>
          </a:p>
          <a:p>
            <a:pPr marL="217236" indent="-217236">
              <a:buSzPct val="100000"/>
              <a:buAutoNum type="arabicParenR"/>
            </a:pPr>
            <a:r>
              <a:t>The LP coordinates with other Set Lighting personnel in the planning, design and implementation of Lighting Control in sets, props, and wardrobe, and assess the need for special lighting effects and methods. </a:t>
            </a:r>
          </a:p>
          <a:p>
            <a:pPr marL="217236" indent="-217236">
              <a:buSzPct val="100000"/>
              <a:buAutoNum type="arabicParenR"/>
            </a:pPr>
            <a:r>
              <a:t>The LP programs the lighting console and design all lighting effects (lighting cues, lightening, fire effects, etc.) and creatively assist the Director, Director of Photography, and CLT to achieve color, contrast, and interactive effects.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Under Water Lighting Technicians, similar to SLT’s, are responsible for the rigging, and focusing of lighting equipment in underwater environments, when there is an underwater unit including a director of photography and under water key grip. These locations mainly take place in pools or tanks, but can also include outside environments as well.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If you have ever seen a crew filming something, and there’s a light way up in the air, chances are there is a person sitting up there. They are called Condor Operators, and their job is to position the lighting platform, in this case the condor, and adjust the light as need for the scene. They are often used to place a light in a difficult to reach place, or high in the air to act as moonlight. Condors are also used to rig sets and locations by multiple departments.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a:defRPr b="1"/>
            </a:pPr>
            <a:r>
              <a:t>Chief Rigging Technician (CRT) </a:t>
            </a:r>
          </a:p>
          <a:p>
            <a:r>
              <a:t>As head of the Rigging department, the Chief Rigging Technician's responsibilities include: </a:t>
            </a:r>
          </a:p>
          <a:p>
            <a:pPr marL="217236" indent="-217236">
              <a:buSzPct val="100000"/>
              <a:buAutoNum type="arabicParenR"/>
            </a:pPr>
            <a:r>
              <a:t>The supervision of the Rigging Lighting Technicians in connection with the electrical and data rigging of all sets.</a:t>
            </a:r>
          </a:p>
          <a:p>
            <a:pPr marL="217236" indent="-217236">
              <a:buSzPct val="100000"/>
              <a:buAutoNum type="arabicParenR"/>
            </a:pPr>
            <a:r>
              <a:t>The supervision of the rigging of all sets to the specifications and approval of the Chief Lighting Technician or the Assistant Chief Lighting Technician. </a:t>
            </a:r>
          </a:p>
          <a:p>
            <a:pPr marL="217236" indent="-217236">
              <a:buSzPct val="100000"/>
              <a:buAutoNum type="arabicParenR"/>
            </a:pPr>
            <a:r>
              <a:t>The CRT often coordinates with other Set Lighting personnel and other departments on a production; and attends production meetings and location scouts; and assess work schedules, personnel and equipment for rigging needs.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342900" algn="ctr">
              <a:buSzTx/>
              <a:buFontTx/>
              <a:buNone/>
              <a:defRPr>
                <a:solidFill>
                  <a:srgbClr val="888888"/>
                </a:solidFill>
              </a:defRPr>
            </a:lvl2pPr>
            <a:lvl3pPr marL="0" indent="685800" algn="ctr">
              <a:buSzTx/>
              <a:buFontTx/>
              <a:buNone/>
              <a:defRPr>
                <a:solidFill>
                  <a:srgbClr val="888888"/>
                </a:solidFill>
              </a:defRPr>
            </a:lvl3pPr>
            <a:lvl4pPr marL="0" indent="1028700" algn="ctr">
              <a:buSzTx/>
              <a:buFontTx/>
              <a:buNone/>
              <a:defRPr>
                <a:solidFill>
                  <a:srgbClr val="888888"/>
                </a:solidFill>
              </a:defRPr>
            </a:lvl4pPr>
            <a:lvl5pPr marL="0" indent="13716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anel">
    <p:bg>
      <p:bgPr>
        <a:noFill/>
        <a:effectLst/>
      </p:bgPr>
    </p:bg>
    <p:spTree>
      <p:nvGrpSpPr>
        <p:cNvPr id="1" name=""/>
        <p:cNvGrpSpPr/>
        <p:nvPr/>
      </p:nvGrpSpPr>
      <p:grpSpPr>
        <a:xfrm>
          <a:off x="0" y="0"/>
          <a:ext cx="0" cy="0"/>
          <a:chOff x="0" y="0"/>
          <a:chExt cx="0" cy="0"/>
        </a:xfrm>
      </p:grpSpPr>
      <p:sp>
        <p:nvSpPr>
          <p:cNvPr id="120" name="Shape"/>
          <p:cNvSpPr/>
          <p:nvPr/>
        </p:nvSpPr>
        <p:spPr>
          <a:xfrm>
            <a:off x="-3870" y="-7591"/>
            <a:ext cx="9151740" cy="5158682"/>
          </a:xfrm>
          <a:custGeom>
            <a:avLst/>
            <a:gdLst/>
            <a:ahLst/>
            <a:cxnLst>
              <a:cxn ang="0">
                <a:pos x="wd2" y="hd2"/>
              </a:cxn>
              <a:cxn ang="5400000">
                <a:pos x="wd2" y="hd2"/>
              </a:cxn>
              <a:cxn ang="10800000">
                <a:pos x="wd2" y="hd2"/>
              </a:cxn>
              <a:cxn ang="16200000">
                <a:pos x="wd2" y="hd2"/>
              </a:cxn>
            </a:cxnLst>
            <a:rect l="0" t="0" r="r" b="b"/>
            <a:pathLst>
              <a:path w="21600" h="21600" extrusionOk="0">
                <a:moveTo>
                  <a:pt x="18956" y="0"/>
                </a:moveTo>
                <a:lnTo>
                  <a:pt x="18956" y="19658"/>
                </a:lnTo>
                <a:lnTo>
                  <a:pt x="18951" y="19658"/>
                </a:lnTo>
                <a:lnTo>
                  <a:pt x="18951" y="21580"/>
                </a:lnTo>
                <a:lnTo>
                  <a:pt x="11" y="21580"/>
                </a:lnTo>
                <a:lnTo>
                  <a:pt x="11" y="19658"/>
                </a:lnTo>
                <a:lnTo>
                  <a:pt x="0" y="19658"/>
                </a:lnTo>
                <a:lnTo>
                  <a:pt x="0" y="21600"/>
                </a:lnTo>
                <a:lnTo>
                  <a:pt x="21600" y="21600"/>
                </a:lnTo>
                <a:lnTo>
                  <a:pt x="21600" y="0"/>
                </a:lnTo>
                <a:lnTo>
                  <a:pt x="18956" y="0"/>
                </a:lnTo>
                <a:close/>
              </a:path>
            </a:pathLst>
          </a:custGeom>
          <a:gradFill>
            <a:gsLst>
              <a:gs pos="0">
                <a:srgbClr val="92D9E8"/>
              </a:gs>
              <a:gs pos="50000">
                <a:srgbClr val="21ABC8"/>
              </a:gs>
              <a:gs pos="100000">
                <a:srgbClr val="0C2262"/>
              </a:gs>
            </a:gsLst>
            <a:lin ang="2519999"/>
          </a:gradFill>
          <a:ln w="12700">
            <a:miter lim="400000"/>
          </a:ln>
        </p:spPr>
        <p:txBody>
          <a:bodyPr lIns="34289" tIns="34289" rIns="34289" bIns="34289" anchor="ctr"/>
          <a:lstStyle/>
          <a:p>
            <a:pPr defTabSz="342900">
              <a:defRPr sz="1200">
                <a:latin typeface="Trebuchet MS"/>
                <a:ea typeface="Trebuchet MS"/>
                <a:cs typeface="Trebuchet MS"/>
                <a:sym typeface="Trebuchet MS"/>
              </a:defRPr>
            </a:pPr>
            <a:endParaRPr/>
          </a:p>
        </p:txBody>
      </p:sp>
      <p:pic>
        <p:nvPicPr>
          <p:cNvPr id="121" name="Picture 18" descr="Picture 18"/>
          <p:cNvPicPr>
            <a:picLocks noChangeAspect="1"/>
          </p:cNvPicPr>
          <p:nvPr/>
        </p:nvPicPr>
        <p:blipFill>
          <a:blip r:embed="rId2"/>
          <a:stretch>
            <a:fillRect/>
          </a:stretch>
        </p:blipFill>
        <p:spPr>
          <a:xfrm rot="5400000">
            <a:off x="5234084" y="2481427"/>
            <a:ext cx="5249621" cy="330174"/>
          </a:xfrm>
          <a:prstGeom prst="rect">
            <a:avLst/>
          </a:prstGeom>
          <a:ln w="12700">
            <a:miter lim="400000"/>
          </a:ln>
        </p:spPr>
      </p:pic>
      <p:pic>
        <p:nvPicPr>
          <p:cNvPr id="122" name="Picture 14" descr="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4852"/>
            <a:ext cx="8056075" cy="239322"/>
          </a:xfrm>
          <a:prstGeom prst="rect">
            <a:avLst/>
          </a:prstGeom>
          <a:ln w="12700">
            <a:miter lim="400000"/>
          </a:ln>
        </p:spPr>
      </p:pic>
      <p:sp>
        <p:nvSpPr>
          <p:cNvPr id="123" name="Rectangle 16"/>
          <p:cNvSpPr/>
          <p:nvPr/>
        </p:nvSpPr>
        <p:spPr>
          <a:xfrm rot="10800000">
            <a:off x="8009798" y="-2925"/>
            <a:ext cx="1136467" cy="776766"/>
          </a:xfrm>
          <a:prstGeom prst="rect">
            <a:avLst/>
          </a:prstGeom>
          <a:gradFill>
            <a:gsLst>
              <a:gs pos="0">
                <a:srgbClr val="17606F">
                  <a:alpha val="49973"/>
                </a:srgbClr>
              </a:gs>
              <a:gs pos="100000">
                <a:srgbClr val="000000">
                  <a:alpha val="49973"/>
                </a:srgbClr>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pic>
        <p:nvPicPr>
          <p:cNvPr id="124"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6239" y="36842"/>
            <a:ext cx="723587" cy="697231"/>
          </a:xfrm>
          <a:prstGeom prst="rect">
            <a:avLst/>
          </a:prstGeom>
          <a:ln w="12700">
            <a:miter lim="400000"/>
          </a:ln>
        </p:spPr>
      </p:pic>
      <p:sp>
        <p:nvSpPr>
          <p:cNvPr id="125" name="TextBox 13"/>
          <p:cNvSpPr txBox="1"/>
          <p:nvPr/>
        </p:nvSpPr>
        <p:spPr>
          <a:xfrm>
            <a:off x="8203919" y="640308"/>
            <a:ext cx="748226" cy="4602481"/>
          </a:xfrm>
          <a:prstGeom prst="rect">
            <a:avLst/>
          </a:prstGeom>
          <a:ln w="12700">
            <a:miter lim="400000"/>
          </a:ln>
          <a:effectLst>
            <a:outerShdw blurRad="12700" dir="5400000" rotWithShape="0">
              <a:srgbClr val="FF26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342900">
              <a:defRPr sz="10200">
                <a:solidFill>
                  <a:srgbClr val="17A7C1"/>
                </a:solidFill>
                <a:effectLst>
                  <a:outerShdw blurRad="50800" dist="50800" dir="5400000" rotWithShape="0">
                    <a:srgbClr val="000000"/>
                  </a:outerShdw>
                </a:effectLst>
                <a:latin typeface="Trebuchet MS"/>
                <a:ea typeface="Trebuchet MS"/>
                <a:cs typeface="Trebuchet MS"/>
                <a:sym typeface="Trebuchet MS"/>
              </a:defRPr>
            </a:lvl1pPr>
          </a:lstStyle>
          <a:p>
            <a:r>
              <a:t>7 2 8</a:t>
            </a:r>
          </a:p>
        </p:txBody>
      </p:sp>
      <p:sp>
        <p:nvSpPr>
          <p:cNvPr id="126" name="Slide Number"/>
          <p:cNvSpPr txBox="1">
            <a:spLocks noGrp="1"/>
          </p:cNvSpPr>
          <p:nvPr>
            <p:ph type="sldNum" sz="quarter" idx="2"/>
          </p:nvPr>
        </p:nvSpPr>
        <p:spPr>
          <a:xfrm>
            <a:off x="6553200" y="4542472"/>
            <a:ext cx="2133600" cy="449581"/>
          </a:xfrm>
          <a:prstGeom prst="rect">
            <a:avLst/>
          </a:prstGeom>
        </p:spPr>
        <p:txBody>
          <a:bodyPr lIns="34289" tIns="34289" rIns="34289" bIns="34289"/>
          <a:lstStyle>
            <a:lvl1pPr algn="l" defTabSz="342900">
              <a:defRPr sz="2600">
                <a:solidFill>
                  <a:srgbClr val="FFFFFF"/>
                </a:solidFill>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Layout #1A Media">
    <p:bg>
      <p:bgPr>
        <a:gradFill flip="none" rotWithShape="1">
          <a:gsLst>
            <a:gs pos="0">
              <a:srgbClr val="92D9E8"/>
            </a:gs>
            <a:gs pos="50000">
              <a:srgbClr val="21ABC8"/>
            </a:gs>
            <a:gs pos="100000">
              <a:srgbClr val="0C2262"/>
            </a:gs>
          </a:gsLst>
          <a:lin ang="2519999" scaled="0"/>
        </a:gradFill>
        <a:effectLst/>
      </p:bgPr>
    </p:bg>
    <p:spTree>
      <p:nvGrpSpPr>
        <p:cNvPr id="1" name=""/>
        <p:cNvGrpSpPr/>
        <p:nvPr/>
      </p:nvGrpSpPr>
      <p:grpSpPr>
        <a:xfrm>
          <a:off x="0" y="0"/>
          <a:ext cx="0" cy="0"/>
          <a:chOff x="0" y="0"/>
          <a:chExt cx="0" cy="0"/>
        </a:xfrm>
      </p:grpSpPr>
      <p:sp>
        <p:nvSpPr>
          <p:cNvPr id="133" name="Rectangle"/>
          <p:cNvSpPr/>
          <p:nvPr/>
        </p:nvSpPr>
        <p:spPr>
          <a:xfrm>
            <a:off x="-6192" y="9411"/>
            <a:ext cx="9151621" cy="5158741"/>
          </a:xfrm>
          <a:prstGeom prst="rect">
            <a:avLst/>
          </a:prstGeom>
          <a:ln w="12700">
            <a:miter lim="400000"/>
          </a:ln>
        </p:spPr>
        <p:txBody>
          <a:bodyPr lIns="34289" tIns="34289" rIns="34289" bIns="34289" anchor="ctr"/>
          <a:lstStyle/>
          <a:p>
            <a:pPr defTabSz="342900">
              <a:defRPr sz="1200">
                <a:latin typeface="Trebuchet MS"/>
                <a:ea typeface="Trebuchet MS"/>
                <a:cs typeface="Trebuchet MS"/>
                <a:sym typeface="Trebuchet MS"/>
              </a:defRPr>
            </a:pPr>
            <a:endParaRPr/>
          </a:p>
        </p:txBody>
      </p:sp>
      <p:pic>
        <p:nvPicPr>
          <p:cNvPr id="134" name="Picture 18" descr="Picture 18"/>
          <p:cNvPicPr>
            <a:picLocks noChangeAspect="1"/>
          </p:cNvPicPr>
          <p:nvPr/>
        </p:nvPicPr>
        <p:blipFill>
          <a:blip r:embed="rId2"/>
          <a:stretch>
            <a:fillRect/>
          </a:stretch>
        </p:blipFill>
        <p:spPr>
          <a:xfrm rot="5400000">
            <a:off x="5234084" y="2481427"/>
            <a:ext cx="5249621" cy="330174"/>
          </a:xfrm>
          <a:prstGeom prst="rect">
            <a:avLst/>
          </a:prstGeom>
          <a:ln w="12700">
            <a:miter lim="400000"/>
          </a:ln>
        </p:spPr>
      </p:pic>
      <p:sp>
        <p:nvSpPr>
          <p:cNvPr id="135"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136"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pic>
        <p:nvPicPr>
          <p:cNvPr id="137" name="Picture 14" descr="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4852"/>
            <a:ext cx="8056075" cy="239322"/>
          </a:xfrm>
          <a:prstGeom prst="rect">
            <a:avLst/>
          </a:prstGeom>
          <a:ln w="12700">
            <a:miter lim="400000"/>
          </a:ln>
        </p:spPr>
      </p:pic>
      <p:sp>
        <p:nvSpPr>
          <p:cNvPr id="138" name="TextBox 3"/>
          <p:cNvSpPr txBox="1">
            <a:spLocks noGrp="1"/>
          </p:cNvSpPr>
          <p:nvPr>
            <p:ph type="body" sz="quarter" idx="21"/>
          </p:nvPr>
        </p:nvSpPr>
        <p:spPr>
          <a:xfrm>
            <a:off x="316972" y="34461"/>
            <a:ext cx="7422131" cy="678181"/>
          </a:xfrm>
          <a:prstGeom prst="rect">
            <a:avLst/>
          </a:prstGeom>
          <a:effectLst>
            <a:outerShdw blurRad="12700" dir="5400000" rotWithShape="0">
              <a:srgbClr val="000000">
                <a:alpha val="80183"/>
              </a:srgbClr>
            </a:outerShdw>
          </a:effectLst>
        </p:spPr>
        <p:txBody>
          <a:bodyPr lIns="34289" tIns="34289" rIns="34289" bIns="34289">
            <a:spAutoFit/>
          </a:bodyPr>
          <a:lstStyle>
            <a:lvl1pPr marL="0" indent="0">
              <a:spcBef>
                <a:spcPts val="0"/>
              </a:spcBef>
              <a:buSzTx/>
              <a:buFontTx/>
              <a:buNone/>
              <a:defRPr sz="4000" cap="small">
                <a:solidFill>
                  <a:srgbClr val="FFFFFF"/>
                </a:solidFill>
                <a:latin typeface="Times Roman"/>
                <a:ea typeface="Times Roman"/>
                <a:cs typeface="Times Roman"/>
                <a:sym typeface="Times Roman"/>
              </a:defRPr>
            </a:lvl1pPr>
          </a:lstStyle>
          <a:p>
            <a:r>
              <a:t>Title</a:t>
            </a:r>
          </a:p>
        </p:txBody>
      </p:sp>
      <p:sp>
        <p:nvSpPr>
          <p:cNvPr id="139" name="Rectangle 16"/>
          <p:cNvSpPr/>
          <p:nvPr/>
        </p:nvSpPr>
        <p:spPr>
          <a:xfrm rot="10800000">
            <a:off x="8009798" y="-2925"/>
            <a:ext cx="1136467" cy="776766"/>
          </a:xfrm>
          <a:prstGeom prst="rect">
            <a:avLst/>
          </a:prstGeom>
          <a:gradFill>
            <a:gsLst>
              <a:gs pos="0">
                <a:srgbClr val="17606F">
                  <a:alpha val="49973"/>
                </a:srgbClr>
              </a:gs>
              <a:gs pos="100000">
                <a:srgbClr val="000000">
                  <a:alpha val="49973"/>
                </a:srgbClr>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pic>
        <p:nvPicPr>
          <p:cNvPr id="140"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6239" y="36842"/>
            <a:ext cx="723587" cy="697231"/>
          </a:xfrm>
          <a:prstGeom prst="rect">
            <a:avLst/>
          </a:prstGeom>
          <a:ln w="12700">
            <a:miter lim="400000"/>
          </a:ln>
        </p:spPr>
      </p:pic>
      <p:sp>
        <p:nvSpPr>
          <p:cNvPr id="141" name="TextBox 13"/>
          <p:cNvSpPr txBox="1"/>
          <p:nvPr/>
        </p:nvSpPr>
        <p:spPr>
          <a:xfrm>
            <a:off x="8203919" y="640308"/>
            <a:ext cx="748226" cy="4602481"/>
          </a:xfrm>
          <a:prstGeom prst="rect">
            <a:avLst/>
          </a:prstGeom>
          <a:ln w="12700">
            <a:miter lim="400000"/>
          </a:ln>
          <a:effectLst>
            <a:outerShdw blurRad="12700" dir="5400000" rotWithShape="0">
              <a:srgbClr val="FF26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342900">
              <a:defRPr sz="10200">
                <a:solidFill>
                  <a:srgbClr val="17A7C1"/>
                </a:solidFill>
                <a:effectLst>
                  <a:outerShdw blurRad="50800" dist="50800" dir="5400000" rotWithShape="0">
                    <a:srgbClr val="000000"/>
                  </a:outerShdw>
                </a:effectLst>
                <a:latin typeface="Trebuchet MS"/>
                <a:ea typeface="Trebuchet MS"/>
                <a:cs typeface="Trebuchet MS"/>
                <a:sym typeface="Trebuchet MS"/>
              </a:defRPr>
            </a:lvl1pPr>
          </a:lstStyle>
          <a:p>
            <a:r>
              <a:t>7 2 8</a:t>
            </a:r>
          </a:p>
        </p:txBody>
      </p:sp>
      <p:sp>
        <p:nvSpPr>
          <p:cNvPr id="142" name="Slide Number"/>
          <p:cNvSpPr txBox="1">
            <a:spLocks noGrp="1"/>
          </p:cNvSpPr>
          <p:nvPr>
            <p:ph type="sldNum" sz="quarter" idx="2"/>
          </p:nvPr>
        </p:nvSpPr>
        <p:spPr>
          <a:xfrm>
            <a:off x="6553200" y="4542472"/>
            <a:ext cx="2133600" cy="449581"/>
          </a:xfrm>
          <a:prstGeom prst="rect">
            <a:avLst/>
          </a:prstGeom>
        </p:spPr>
        <p:txBody>
          <a:bodyPr lIns="34289" tIns="34289" rIns="34289" bIns="34289"/>
          <a:lstStyle>
            <a:lvl1pPr algn="l" defTabSz="342900">
              <a:defRPr sz="2600">
                <a:solidFill>
                  <a:srgbClr val="FFFFFF"/>
                </a:solidFill>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49" name="Title Text"/>
          <p:cNvSpPr txBox="1">
            <a:spLocks noGrp="1"/>
          </p:cNvSpPr>
          <p:nvPr>
            <p:ph type="title"/>
          </p:nvPr>
        </p:nvSpPr>
        <p:spPr>
          <a:prstGeom prst="rect">
            <a:avLst/>
          </a:prstGeom>
        </p:spPr>
        <p:txBody>
          <a:bodyPr/>
          <a:lstStyle/>
          <a:p>
            <a:r>
              <a:t>Title Text</a:t>
            </a:r>
          </a:p>
        </p:txBody>
      </p:sp>
      <p:sp>
        <p:nvSpPr>
          <p:cNvPr id="150" name="Body Level One…"/>
          <p:cNvSpPr txBox="1">
            <a:spLocks noGrp="1"/>
          </p:cNvSpPr>
          <p:nvPr>
            <p:ph type="body" sz="quarter" idx="1"/>
          </p:nvPr>
        </p:nvSpPr>
        <p:spPr>
          <a:xfrm>
            <a:off x="457200" y="1151334"/>
            <a:ext cx="4040188" cy="479823"/>
          </a:xfrm>
          <a:prstGeom prst="rect">
            <a:avLst/>
          </a:prstGeom>
        </p:spPr>
        <p:txBody>
          <a:bodyPr anchor="b"/>
          <a:lstStyle>
            <a:lvl1pPr marL="0" indent="0" defTabSz="685800">
              <a:lnSpc>
                <a:spcPct val="90000"/>
              </a:lnSpc>
              <a:spcBef>
                <a:spcPts val="700"/>
              </a:spcBef>
              <a:buSzTx/>
              <a:buFontTx/>
              <a:buNone/>
              <a:defRPr sz="2000">
                <a:solidFill>
                  <a:srgbClr val="FFFFFF"/>
                </a:solidFill>
                <a:latin typeface="Times Roman"/>
                <a:ea typeface="Times Roman"/>
                <a:cs typeface="Times Roman"/>
                <a:sym typeface="Times Roman"/>
              </a:defRPr>
            </a:lvl1pPr>
            <a:lvl2pPr marL="0" indent="342900" defTabSz="685800">
              <a:lnSpc>
                <a:spcPct val="90000"/>
              </a:lnSpc>
              <a:spcBef>
                <a:spcPts val="700"/>
              </a:spcBef>
              <a:buSzTx/>
              <a:buFontTx/>
              <a:buNone/>
              <a:defRPr sz="2000">
                <a:solidFill>
                  <a:srgbClr val="FFFFFF"/>
                </a:solidFill>
                <a:latin typeface="Times Roman"/>
                <a:ea typeface="Times Roman"/>
                <a:cs typeface="Times Roman"/>
                <a:sym typeface="Times Roman"/>
              </a:defRPr>
            </a:lvl2pPr>
            <a:lvl3pPr marL="0" indent="685800" defTabSz="685800">
              <a:lnSpc>
                <a:spcPct val="90000"/>
              </a:lnSpc>
              <a:spcBef>
                <a:spcPts val="700"/>
              </a:spcBef>
              <a:buSzTx/>
              <a:buFontTx/>
              <a:buNone/>
              <a:defRPr sz="2000">
                <a:solidFill>
                  <a:srgbClr val="FFFFFF"/>
                </a:solidFill>
                <a:latin typeface="Times Roman"/>
                <a:ea typeface="Times Roman"/>
                <a:cs typeface="Times Roman"/>
                <a:sym typeface="Times Roman"/>
              </a:defRPr>
            </a:lvl3pPr>
            <a:lvl4pPr marL="0" indent="1028700" defTabSz="685800">
              <a:lnSpc>
                <a:spcPct val="90000"/>
              </a:lnSpc>
              <a:spcBef>
                <a:spcPts val="700"/>
              </a:spcBef>
              <a:buSzTx/>
              <a:buFontTx/>
              <a:buNone/>
              <a:defRPr sz="2000">
                <a:solidFill>
                  <a:srgbClr val="FFFFFF"/>
                </a:solidFill>
                <a:latin typeface="Times Roman"/>
                <a:ea typeface="Times Roman"/>
                <a:cs typeface="Times Roman"/>
                <a:sym typeface="Times Roman"/>
              </a:defRPr>
            </a:lvl4pPr>
            <a:lvl5pPr marL="0" indent="1371600" defTabSz="685800">
              <a:lnSpc>
                <a:spcPct val="90000"/>
              </a:lnSpc>
              <a:spcBef>
                <a:spcPts val="700"/>
              </a:spcBef>
              <a:buSzTx/>
              <a:buFont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51" name="Text Placeholder 4"/>
          <p:cNvSpPr>
            <a:spLocks noGrp="1"/>
          </p:cNvSpPr>
          <p:nvPr>
            <p:ph type="body" sz="quarter" idx="21"/>
          </p:nvPr>
        </p:nvSpPr>
        <p:spPr>
          <a:xfrm>
            <a:off x="4645026" y="1151334"/>
            <a:ext cx="4041776" cy="479823"/>
          </a:xfrm>
          <a:prstGeom prst="rect">
            <a:avLst/>
          </a:prstGeom>
        </p:spPr>
        <p:txBody>
          <a:bodyPr anchor="b"/>
          <a:lstStyle/>
          <a:p>
            <a:pPr marL="0" indent="0">
              <a:spcBef>
                <a:spcPts val="400"/>
              </a:spcBef>
              <a:buSzTx/>
              <a:buFontTx/>
              <a:buNone/>
              <a:defRPr sz="1800" b="1"/>
            </a:pPr>
            <a:endParaRPr/>
          </a:p>
        </p:txBody>
      </p:sp>
      <p:sp>
        <p:nvSpPr>
          <p:cNvPr id="1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59" name="Title Text"/>
          <p:cNvSpPr txBox="1">
            <a:spLocks noGrp="1"/>
          </p:cNvSpPr>
          <p:nvPr>
            <p:ph type="title"/>
          </p:nvPr>
        </p:nvSpPr>
        <p:spPr>
          <a:prstGeom prst="rect">
            <a:avLst/>
          </a:prstGeom>
        </p:spPr>
        <p:txBody>
          <a:bodyPr/>
          <a:lstStyle/>
          <a:p>
            <a:r>
              <a:t>Title Text</a:t>
            </a: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74" name="Title Text"/>
          <p:cNvSpPr txBox="1">
            <a:spLocks noGrp="1"/>
          </p:cNvSpPr>
          <p:nvPr>
            <p:ph type="title"/>
          </p:nvPr>
        </p:nvSpPr>
        <p:spPr>
          <a:xfrm>
            <a:off x="457201" y="204786"/>
            <a:ext cx="3008314" cy="871539"/>
          </a:xfrm>
          <a:prstGeom prst="rect">
            <a:avLst/>
          </a:prstGeom>
        </p:spPr>
        <p:txBody>
          <a:bodyPr anchor="b"/>
          <a:lstStyle>
            <a:lvl1pPr algn="l">
              <a:defRPr sz="1500" b="1"/>
            </a:lvl1pPr>
          </a:lstStyle>
          <a:p>
            <a:r>
              <a:t>Title Text</a:t>
            </a:r>
          </a:p>
        </p:txBody>
      </p:sp>
      <p:sp>
        <p:nvSpPr>
          <p:cNvPr id="175"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6" name="Text Placeholder 3"/>
          <p:cNvSpPr>
            <a:spLocks noGrp="1"/>
          </p:cNvSpPr>
          <p:nvPr>
            <p:ph type="body" sz="half" idx="21"/>
          </p:nvPr>
        </p:nvSpPr>
        <p:spPr>
          <a:xfrm>
            <a:off x="457200" y="1076326"/>
            <a:ext cx="3008315" cy="3518297"/>
          </a:xfrm>
          <a:prstGeom prst="rect">
            <a:avLst/>
          </a:prstGeom>
        </p:spPr>
        <p:txBody>
          <a:bodyPr/>
          <a:lstStyle/>
          <a:p>
            <a:pPr marL="0" indent="0">
              <a:spcBef>
                <a:spcPts val="200"/>
              </a:spcBef>
              <a:buSzTx/>
              <a:buFontTx/>
              <a:buNone/>
              <a:defRPr sz="1000"/>
            </a:pPr>
            <a:endParaRPr/>
          </a:p>
        </p:txBody>
      </p:sp>
      <p:sp>
        <p:nvSpPr>
          <p:cNvPr id="1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1792288" y="3600450"/>
            <a:ext cx="5486401" cy="425054"/>
          </a:xfrm>
          <a:prstGeom prst="rect">
            <a:avLst/>
          </a:prstGeom>
        </p:spPr>
        <p:txBody>
          <a:bodyPr anchor="b"/>
          <a:lstStyle>
            <a:lvl1pPr algn="l">
              <a:defRPr sz="1500" b="1"/>
            </a:lvl1pPr>
          </a:lstStyle>
          <a:p>
            <a:r>
              <a:t>Title Text</a:t>
            </a:r>
          </a:p>
        </p:txBody>
      </p:sp>
      <p:sp>
        <p:nvSpPr>
          <p:cNvPr id="185" name="Picture Placeholder 2"/>
          <p:cNvSpPr>
            <a:spLocks noGrp="1"/>
          </p:cNvSpPr>
          <p:nvPr>
            <p:ph type="pic" sz="half" idx="21"/>
          </p:nvPr>
        </p:nvSpPr>
        <p:spPr>
          <a:xfrm>
            <a:off x="1792288" y="459581"/>
            <a:ext cx="5486401" cy="3086101"/>
          </a:xfrm>
          <a:prstGeom prst="rect">
            <a:avLst/>
          </a:prstGeom>
        </p:spPr>
        <p:txBody>
          <a:bodyPr lIns="91439" rIns="91439">
            <a:noAutofit/>
          </a:bodyPr>
          <a:lstStyle/>
          <a:p>
            <a:endParaRPr/>
          </a:p>
        </p:txBody>
      </p:sp>
      <p:sp>
        <p:nvSpPr>
          <p:cNvPr id="186"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200"/>
              </a:spcBef>
              <a:buSzTx/>
              <a:buFontTx/>
              <a:buNone/>
              <a:defRPr sz="1000"/>
            </a:lvl1pPr>
            <a:lvl2pPr marL="0" indent="342900">
              <a:spcBef>
                <a:spcPts val="200"/>
              </a:spcBef>
              <a:buSzTx/>
              <a:buFontTx/>
              <a:buNone/>
              <a:defRPr sz="1000"/>
            </a:lvl2pPr>
            <a:lvl3pPr marL="0" indent="685800">
              <a:spcBef>
                <a:spcPts val="200"/>
              </a:spcBef>
              <a:buSzTx/>
              <a:buFontTx/>
              <a:buNone/>
              <a:defRPr sz="1000"/>
            </a:lvl3pPr>
            <a:lvl4pPr marL="0" indent="1028700">
              <a:spcBef>
                <a:spcPts val="200"/>
              </a:spcBef>
              <a:buSzTx/>
              <a:buFontTx/>
              <a:buNone/>
              <a:defRPr sz="1000"/>
            </a:lvl4pPr>
            <a:lvl5pPr marL="0" indent="1371600">
              <a:spcBef>
                <a:spcPts val="200"/>
              </a:spcBef>
              <a:buSzTx/>
              <a:buFontTx/>
              <a:buNone/>
              <a:defRPr sz="1000"/>
            </a:lvl5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3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300"/>
              </a:spcBef>
              <a:buSzTx/>
              <a:buFontTx/>
              <a:buNone/>
              <a:defRPr sz="1500">
                <a:solidFill>
                  <a:srgbClr val="888888"/>
                </a:solidFill>
              </a:defRPr>
            </a:lvl1pPr>
            <a:lvl2pPr marL="0" indent="342900">
              <a:spcBef>
                <a:spcPts val="300"/>
              </a:spcBef>
              <a:buSzTx/>
              <a:buFontTx/>
              <a:buNone/>
              <a:defRPr sz="1500">
                <a:solidFill>
                  <a:srgbClr val="888888"/>
                </a:solidFill>
              </a:defRPr>
            </a:lvl2pPr>
            <a:lvl3pPr marL="0" indent="685800">
              <a:spcBef>
                <a:spcPts val="300"/>
              </a:spcBef>
              <a:buSzTx/>
              <a:buFontTx/>
              <a:buNone/>
              <a:defRPr sz="1500">
                <a:solidFill>
                  <a:srgbClr val="888888"/>
                </a:solidFill>
              </a:defRPr>
            </a:lvl3pPr>
            <a:lvl4pPr marL="0" indent="1028700">
              <a:spcBef>
                <a:spcPts val="300"/>
              </a:spcBef>
              <a:buSzTx/>
              <a:buFontTx/>
              <a:buNone/>
              <a:defRPr sz="1500">
                <a:solidFill>
                  <a:srgbClr val="888888"/>
                </a:solidFill>
              </a:defRPr>
            </a:lvl4pPr>
            <a:lvl5pPr marL="0" indent="1371600">
              <a:spcBef>
                <a:spcPts val="300"/>
              </a:spcBef>
              <a:buSzTx/>
              <a:buFontTx/>
              <a:buNone/>
              <a:defRPr sz="15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defRPr sz="2100"/>
            </a:lvl1pPr>
            <a:lvl2pPr marL="592931" indent="-250031">
              <a:defRPr sz="2100"/>
            </a:lvl2pPr>
            <a:lvl3pPr marL="925830" indent="-240030">
              <a:defRPr sz="2100"/>
            </a:lvl3pPr>
            <a:lvl4pPr marL="1305657" indent="-276957">
              <a:defRPr sz="2100"/>
            </a:lvl4pPr>
            <a:lvl5pPr marL="1648557" indent="-276957">
              <a:defRPr sz="21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copy">
    <p:bg>
      <p:bgPr>
        <a:gradFill flip="none" rotWithShape="1">
          <a:gsLst>
            <a:gs pos="0">
              <a:srgbClr val="92D9E8"/>
            </a:gs>
            <a:gs pos="50000">
              <a:srgbClr val="21ABC8"/>
            </a:gs>
            <a:gs pos="100000">
              <a:srgbClr val="0C2262"/>
            </a:gs>
          </a:gsLst>
          <a:lin ang="2519999" scaled="0"/>
        </a:gradFill>
        <a:effectLst/>
      </p:bgPr>
    </p:bg>
    <p:spTree>
      <p:nvGrpSpPr>
        <p:cNvPr id="1" name=""/>
        <p:cNvGrpSpPr/>
        <p:nvPr/>
      </p:nvGrpSpPr>
      <p:grpSpPr>
        <a:xfrm>
          <a:off x="0" y="0"/>
          <a:ext cx="0" cy="0"/>
          <a:chOff x="0" y="0"/>
          <a:chExt cx="0" cy="0"/>
        </a:xfrm>
      </p:grpSpPr>
      <p:pic>
        <p:nvPicPr>
          <p:cNvPr id="47" name="Picture 6" descr="Picture 6"/>
          <p:cNvPicPr>
            <a:picLocks noChangeAspect="1"/>
          </p:cNvPicPr>
          <p:nvPr/>
        </p:nvPicPr>
        <p:blipFill>
          <a:blip r:embed="rId2" cstate="screen">
            <a:alphaModFix amt="10000"/>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48" name="Rectangle 30"/>
          <p:cNvSpPr/>
          <p:nvPr/>
        </p:nvSpPr>
        <p:spPr>
          <a:xfrm>
            <a:off x="796909" y="3333832"/>
            <a:ext cx="5143501" cy="818537"/>
          </a:xfrm>
          <a:prstGeom prst="rect">
            <a:avLst/>
          </a:prstGeom>
          <a:solidFill>
            <a:srgbClr val="39CDE7"/>
          </a:solidFill>
          <a:ln w="3175">
            <a:solidFill>
              <a:srgbClr val="2A96A9"/>
            </a:solidFill>
          </a:ln>
        </p:spPr>
        <p:txBody>
          <a:bodyPr lIns="34289" tIns="34289" rIns="34289" bIns="34289" anchor="ctr"/>
          <a:lstStyle/>
          <a:p>
            <a:pPr algn="r" defTabSz="342900">
              <a:defRPr sz="1200">
                <a:solidFill>
                  <a:srgbClr val="FFFFFF"/>
                </a:solidFill>
                <a:latin typeface="Trebuchet MS"/>
                <a:ea typeface="Trebuchet MS"/>
                <a:cs typeface="Trebuchet MS"/>
                <a:sym typeface="Trebuchet MS"/>
              </a:defRPr>
            </a:pPr>
            <a:endParaRPr/>
          </a:p>
        </p:txBody>
      </p:sp>
      <p:sp>
        <p:nvSpPr>
          <p:cNvPr id="49" name="Rectangle 22"/>
          <p:cNvSpPr/>
          <p:nvPr/>
        </p:nvSpPr>
        <p:spPr>
          <a:xfrm rot="10800000">
            <a:off x="6737318" y="1309247"/>
            <a:ext cx="166255" cy="1631374"/>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0" name="Rectangle 23"/>
          <p:cNvSpPr/>
          <p:nvPr/>
        </p:nvSpPr>
        <p:spPr>
          <a:xfrm>
            <a:off x="0" y="1309252"/>
            <a:ext cx="6743701" cy="1631373"/>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1" name="Rectangle 25"/>
          <p:cNvSpPr/>
          <p:nvPr/>
        </p:nvSpPr>
        <p:spPr>
          <a:xfrm rot="10800000">
            <a:off x="6824815" y="1309251"/>
            <a:ext cx="2319185" cy="1631373"/>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2" name="TextBox 28"/>
          <p:cNvSpPr txBox="1"/>
          <p:nvPr/>
        </p:nvSpPr>
        <p:spPr>
          <a:xfrm>
            <a:off x="632096" y="3416710"/>
            <a:ext cx="5473127" cy="652781"/>
          </a:xfrm>
          <a:prstGeom prst="rect">
            <a:avLst/>
          </a:prstGeom>
          <a:ln w="12700">
            <a:miter lim="400000"/>
          </a:ln>
          <a:effectLst>
            <a:outerShdw blurRad="25400" dist="12700" dir="5400000" rotWithShape="0">
              <a:srgbClr val="000000">
                <a:alpha val="71832"/>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342900">
              <a:defRPr sz="2000">
                <a:solidFill>
                  <a:srgbClr val="F8F5E0"/>
                </a:solidFill>
                <a:latin typeface="Trebuchet MS"/>
                <a:ea typeface="Trebuchet MS"/>
                <a:cs typeface="Trebuchet MS"/>
                <a:sym typeface="Trebuchet MS"/>
              </a:defRPr>
            </a:lvl1pPr>
          </a:lstStyle>
          <a:p>
            <a:r>
              <a:t>IATSE LOCAL 728 EDUCATIONAL/TRAINING PROGRAM</a:t>
            </a:r>
          </a:p>
        </p:txBody>
      </p:sp>
      <p:sp>
        <p:nvSpPr>
          <p:cNvPr id="53" name="Class Title"/>
          <p:cNvSpPr txBox="1">
            <a:spLocks noGrp="1"/>
          </p:cNvSpPr>
          <p:nvPr>
            <p:ph type="body" sz="quarter" idx="21"/>
          </p:nvPr>
        </p:nvSpPr>
        <p:spPr>
          <a:xfrm>
            <a:off x="372311" y="1751167"/>
            <a:ext cx="6215232" cy="741185"/>
          </a:xfrm>
          <a:prstGeom prst="rect">
            <a:avLst/>
          </a:prstGeom>
        </p:spPr>
        <p:txBody>
          <a:bodyPr lIns="34289" tIns="34289" rIns="34289" bIns="34289">
            <a:spAutoFit/>
          </a:bodyPr>
          <a:lstStyle>
            <a:lvl1pPr marL="0" indent="0" algn="ctr" defTabSz="685800">
              <a:lnSpc>
                <a:spcPct val="90000"/>
              </a:lnSpc>
              <a:spcBef>
                <a:spcPts val="0"/>
              </a:spcBef>
              <a:buSzTx/>
              <a:buFontTx/>
              <a:buNone/>
              <a:defRPr sz="4800" cap="small">
                <a:solidFill>
                  <a:srgbClr val="FFFFFF"/>
                </a:solidFill>
                <a:latin typeface="Times New Roman"/>
                <a:ea typeface="Times New Roman"/>
                <a:cs typeface="Times New Roman"/>
                <a:sym typeface="Times New Roman"/>
              </a:defRPr>
            </a:lvl1pPr>
          </a:lstStyle>
          <a:p>
            <a:r>
              <a:t>Class Title</a:t>
            </a:r>
          </a:p>
        </p:txBody>
      </p:sp>
      <p:pic>
        <p:nvPicPr>
          <p:cNvPr id="54"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904994" y="1100684"/>
            <a:ext cx="2158827" cy="2048500"/>
          </a:xfrm>
          <a:custGeom>
            <a:avLst/>
            <a:gdLst/>
            <a:ahLst/>
            <a:cxnLst>
              <a:cxn ang="0">
                <a:pos x="wd2" y="hd2"/>
              </a:cxn>
              <a:cxn ang="5400000">
                <a:pos x="wd2" y="hd2"/>
              </a:cxn>
              <a:cxn ang="10800000">
                <a:pos x="wd2" y="hd2"/>
              </a:cxn>
              <a:cxn ang="16200000">
                <a:pos x="wd2" y="hd2"/>
              </a:cxn>
            </a:cxnLst>
            <a:rect l="0" t="0" r="r" b="b"/>
            <a:pathLst>
              <a:path w="21573" h="21545" extrusionOk="0">
                <a:moveTo>
                  <a:pt x="5939" y="2"/>
                </a:moveTo>
                <a:cubicBezTo>
                  <a:pt x="5794" y="-42"/>
                  <a:pt x="6003" y="587"/>
                  <a:pt x="6732" y="2381"/>
                </a:cubicBezTo>
                <a:cubicBezTo>
                  <a:pt x="7278" y="3723"/>
                  <a:pt x="7697" y="4873"/>
                  <a:pt x="7661" y="4935"/>
                </a:cubicBezTo>
                <a:cubicBezTo>
                  <a:pt x="7624" y="4998"/>
                  <a:pt x="7493" y="5048"/>
                  <a:pt x="7367" y="5048"/>
                </a:cubicBezTo>
                <a:cubicBezTo>
                  <a:pt x="7241" y="5048"/>
                  <a:pt x="7137" y="5129"/>
                  <a:pt x="7137" y="5228"/>
                </a:cubicBezTo>
                <a:cubicBezTo>
                  <a:pt x="7137" y="5326"/>
                  <a:pt x="7092" y="5435"/>
                  <a:pt x="7038" y="5470"/>
                </a:cubicBezTo>
                <a:cubicBezTo>
                  <a:pt x="6984" y="5505"/>
                  <a:pt x="6072" y="4730"/>
                  <a:pt x="5011" y="3746"/>
                </a:cubicBezTo>
                <a:cubicBezTo>
                  <a:pt x="3951" y="2761"/>
                  <a:pt x="3071" y="1969"/>
                  <a:pt x="3056" y="1984"/>
                </a:cubicBezTo>
                <a:cubicBezTo>
                  <a:pt x="3041" y="2000"/>
                  <a:pt x="2924" y="2734"/>
                  <a:pt x="2794" y="3621"/>
                </a:cubicBezTo>
                <a:cubicBezTo>
                  <a:pt x="2403" y="6303"/>
                  <a:pt x="1741" y="8389"/>
                  <a:pt x="593" y="10562"/>
                </a:cubicBezTo>
                <a:cubicBezTo>
                  <a:pt x="237" y="11237"/>
                  <a:pt x="-27" y="11817"/>
                  <a:pt x="2" y="11848"/>
                </a:cubicBezTo>
                <a:cubicBezTo>
                  <a:pt x="32" y="11879"/>
                  <a:pt x="1113" y="11807"/>
                  <a:pt x="2406" y="11689"/>
                </a:cubicBezTo>
                <a:cubicBezTo>
                  <a:pt x="3699" y="11571"/>
                  <a:pt x="4842" y="11508"/>
                  <a:pt x="4948" y="11551"/>
                </a:cubicBezTo>
                <a:cubicBezTo>
                  <a:pt x="5110" y="11617"/>
                  <a:pt x="5120" y="11671"/>
                  <a:pt x="4995" y="11881"/>
                </a:cubicBezTo>
                <a:cubicBezTo>
                  <a:pt x="4867" y="12098"/>
                  <a:pt x="4881" y="12158"/>
                  <a:pt x="5110" y="12328"/>
                </a:cubicBezTo>
                <a:cubicBezTo>
                  <a:pt x="5256" y="12436"/>
                  <a:pt x="5348" y="12566"/>
                  <a:pt x="5317" y="12620"/>
                </a:cubicBezTo>
                <a:cubicBezTo>
                  <a:pt x="5285" y="12674"/>
                  <a:pt x="4306" y="13320"/>
                  <a:pt x="3139" y="14056"/>
                </a:cubicBezTo>
                <a:cubicBezTo>
                  <a:pt x="1972" y="14792"/>
                  <a:pt x="1018" y="15414"/>
                  <a:pt x="1018" y="15433"/>
                </a:cubicBezTo>
                <a:cubicBezTo>
                  <a:pt x="1018" y="15453"/>
                  <a:pt x="1773" y="15864"/>
                  <a:pt x="2695" y="16347"/>
                </a:cubicBezTo>
                <a:cubicBezTo>
                  <a:pt x="4717" y="17408"/>
                  <a:pt x="6407" y="18700"/>
                  <a:pt x="7958" y="20371"/>
                </a:cubicBezTo>
                <a:cubicBezTo>
                  <a:pt x="8569" y="21030"/>
                  <a:pt x="9081" y="21558"/>
                  <a:pt x="9092" y="21544"/>
                </a:cubicBezTo>
                <a:cubicBezTo>
                  <a:pt x="9104" y="21530"/>
                  <a:pt x="9339" y="20427"/>
                  <a:pt x="9616" y="19094"/>
                </a:cubicBezTo>
                <a:cubicBezTo>
                  <a:pt x="9892" y="17761"/>
                  <a:pt x="10171" y="16597"/>
                  <a:pt x="10234" y="16510"/>
                </a:cubicBezTo>
                <a:cubicBezTo>
                  <a:pt x="10325" y="16384"/>
                  <a:pt x="10394" y="16394"/>
                  <a:pt x="10568" y="16560"/>
                </a:cubicBezTo>
                <a:cubicBezTo>
                  <a:pt x="10772" y="16756"/>
                  <a:pt x="10798" y="16756"/>
                  <a:pt x="11008" y="16556"/>
                </a:cubicBezTo>
                <a:cubicBezTo>
                  <a:pt x="11131" y="16439"/>
                  <a:pt x="11258" y="16388"/>
                  <a:pt x="11289" y="16443"/>
                </a:cubicBezTo>
                <a:cubicBezTo>
                  <a:pt x="11320" y="16499"/>
                  <a:pt x="11570" y="17607"/>
                  <a:pt x="11845" y="18906"/>
                </a:cubicBezTo>
                <a:cubicBezTo>
                  <a:pt x="12120" y="20205"/>
                  <a:pt x="12385" y="21343"/>
                  <a:pt x="12432" y="21436"/>
                </a:cubicBezTo>
                <a:cubicBezTo>
                  <a:pt x="12491" y="21554"/>
                  <a:pt x="12735" y="21344"/>
                  <a:pt x="13268" y="20713"/>
                </a:cubicBezTo>
                <a:cubicBezTo>
                  <a:pt x="14811" y="18890"/>
                  <a:pt x="17115" y="17110"/>
                  <a:pt x="19320" y="16039"/>
                </a:cubicBezTo>
                <a:lnTo>
                  <a:pt x="20542" y="15446"/>
                </a:lnTo>
                <a:lnTo>
                  <a:pt x="18293" y="14018"/>
                </a:lnTo>
                <a:cubicBezTo>
                  <a:pt x="16046" y="12594"/>
                  <a:pt x="16041" y="12593"/>
                  <a:pt x="16302" y="12370"/>
                </a:cubicBezTo>
                <a:cubicBezTo>
                  <a:pt x="16515" y="12188"/>
                  <a:pt x="16542" y="12098"/>
                  <a:pt x="16441" y="11898"/>
                </a:cubicBezTo>
                <a:cubicBezTo>
                  <a:pt x="16372" y="11762"/>
                  <a:pt x="16357" y="11626"/>
                  <a:pt x="16405" y="11597"/>
                </a:cubicBezTo>
                <a:cubicBezTo>
                  <a:pt x="16454" y="11569"/>
                  <a:pt x="17500" y="11653"/>
                  <a:pt x="18729" y="11781"/>
                </a:cubicBezTo>
                <a:cubicBezTo>
                  <a:pt x="19959" y="11909"/>
                  <a:pt x="21100" y="11999"/>
                  <a:pt x="21268" y="11981"/>
                </a:cubicBezTo>
                <a:lnTo>
                  <a:pt x="21573" y="11948"/>
                </a:lnTo>
                <a:lnTo>
                  <a:pt x="21018" y="10867"/>
                </a:lnTo>
                <a:cubicBezTo>
                  <a:pt x="19811" y="8523"/>
                  <a:pt x="19132" y="6433"/>
                  <a:pt x="18829" y="4117"/>
                </a:cubicBezTo>
                <a:cubicBezTo>
                  <a:pt x="18523" y="1786"/>
                  <a:pt x="18789" y="1814"/>
                  <a:pt x="16552" y="3863"/>
                </a:cubicBezTo>
                <a:cubicBezTo>
                  <a:pt x="15484" y="4841"/>
                  <a:pt x="14570" y="5617"/>
                  <a:pt x="14522" y="5587"/>
                </a:cubicBezTo>
                <a:cubicBezTo>
                  <a:pt x="14473" y="5556"/>
                  <a:pt x="14434" y="5414"/>
                  <a:pt x="14434" y="5274"/>
                </a:cubicBezTo>
                <a:cubicBezTo>
                  <a:pt x="14434" y="5067"/>
                  <a:pt x="14377" y="5029"/>
                  <a:pt x="14137" y="5077"/>
                </a:cubicBezTo>
                <a:cubicBezTo>
                  <a:pt x="13974" y="5110"/>
                  <a:pt x="13813" y="5099"/>
                  <a:pt x="13784" y="5048"/>
                </a:cubicBezTo>
                <a:cubicBezTo>
                  <a:pt x="13754" y="4998"/>
                  <a:pt x="14179" y="3858"/>
                  <a:pt x="14728" y="2519"/>
                </a:cubicBezTo>
                <a:cubicBezTo>
                  <a:pt x="15277" y="1179"/>
                  <a:pt x="15727" y="61"/>
                  <a:pt x="15727" y="35"/>
                </a:cubicBezTo>
                <a:cubicBezTo>
                  <a:pt x="15727" y="9"/>
                  <a:pt x="15212" y="93"/>
                  <a:pt x="14581" y="223"/>
                </a:cubicBezTo>
                <a:cubicBezTo>
                  <a:pt x="11888" y="776"/>
                  <a:pt x="8202" y="684"/>
                  <a:pt x="5939" y="2"/>
                </a:cubicBezTo>
                <a:close/>
              </a:path>
            </a:pathLst>
          </a:custGeom>
          <a:ln w="12700">
            <a:miter lim="400000"/>
          </a:ln>
        </p:spPr>
      </p:pic>
      <p:sp>
        <p:nvSpPr>
          <p:cNvPr id="55" name="Slide Number"/>
          <p:cNvSpPr txBox="1">
            <a:spLocks noGrp="1"/>
          </p:cNvSpPr>
          <p:nvPr>
            <p:ph type="sldNum" sz="quarter" idx="2"/>
          </p:nvPr>
        </p:nvSpPr>
        <p:spPr>
          <a:xfrm>
            <a:off x="6553200" y="4542472"/>
            <a:ext cx="2133600" cy="449581"/>
          </a:xfrm>
          <a:prstGeom prst="rect">
            <a:avLst/>
          </a:prstGeom>
        </p:spPr>
        <p:txBody>
          <a:bodyPr lIns="34289" tIns="34289" rIns="34289" bIns="34289"/>
          <a:lstStyle>
            <a:lvl1pPr algn="l" defTabSz="342900">
              <a:defRPr sz="2600">
                <a:solidFill>
                  <a:srgbClr val="FFFFFF"/>
                </a:solidFill>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Header copy">
    <p:bg>
      <p:bgPr>
        <a:gradFill flip="none" rotWithShape="1">
          <a:gsLst>
            <a:gs pos="0">
              <a:srgbClr val="92D9E8"/>
            </a:gs>
            <a:gs pos="50000">
              <a:srgbClr val="21ABC8"/>
            </a:gs>
            <a:gs pos="100000">
              <a:srgbClr val="0C2262"/>
            </a:gs>
          </a:gsLst>
          <a:lin ang="2519999" scaled="0"/>
        </a:gradFill>
        <a:effectLst/>
      </p:bgPr>
    </p:bg>
    <p:spTree>
      <p:nvGrpSpPr>
        <p:cNvPr id="1" name=""/>
        <p:cNvGrpSpPr/>
        <p:nvPr/>
      </p:nvGrpSpPr>
      <p:grpSpPr>
        <a:xfrm>
          <a:off x="0" y="0"/>
          <a:ext cx="0" cy="0"/>
          <a:chOff x="0" y="0"/>
          <a:chExt cx="0" cy="0"/>
        </a:xfrm>
      </p:grpSpPr>
      <p:sp>
        <p:nvSpPr>
          <p:cNvPr id="62" name="Rectangle 10"/>
          <p:cNvSpPr/>
          <p:nvPr/>
        </p:nvSpPr>
        <p:spPr>
          <a:xfrm rot="10800000">
            <a:off x="7282388" y="1978279"/>
            <a:ext cx="166255" cy="918420"/>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63" name="Rectangle 11"/>
          <p:cNvSpPr/>
          <p:nvPr/>
        </p:nvSpPr>
        <p:spPr>
          <a:xfrm rot="10800000">
            <a:off x="-3" y="1978276"/>
            <a:ext cx="7357146" cy="918421"/>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64" name="Title Text"/>
          <p:cNvSpPr txBox="1">
            <a:spLocks noGrp="1"/>
          </p:cNvSpPr>
          <p:nvPr>
            <p:ph type="title"/>
          </p:nvPr>
        </p:nvSpPr>
        <p:spPr>
          <a:xfrm>
            <a:off x="510240" y="2030233"/>
            <a:ext cx="6846903" cy="810704"/>
          </a:xfrm>
          <a:prstGeom prst="rect">
            <a:avLst/>
          </a:prstGeom>
        </p:spPr>
        <p:txBody>
          <a:bodyPr lIns="34289" tIns="34289" rIns="34289" bIns="34289"/>
          <a:lstStyle>
            <a:lvl1pPr algn="l" defTabSz="685800">
              <a:lnSpc>
                <a:spcPct val="90000"/>
              </a:lnSpc>
              <a:defRPr sz="3400" cap="small">
                <a:solidFill>
                  <a:srgbClr val="FFFFFF"/>
                </a:solidFill>
                <a:latin typeface="Times Roman"/>
                <a:ea typeface="Times Roman"/>
                <a:cs typeface="Times Roman"/>
                <a:sym typeface="Times Roman"/>
              </a:defRPr>
            </a:lvl1pPr>
          </a:lstStyle>
          <a:p>
            <a:r>
              <a:t>Title Text</a:t>
            </a:r>
          </a:p>
        </p:txBody>
      </p:sp>
      <p:pic>
        <p:nvPicPr>
          <p:cNvPr id="65" name="Picture 15" descr="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5515" y="3338486"/>
            <a:ext cx="1454763" cy="1402126"/>
          </a:xfrm>
          <a:prstGeom prst="rect">
            <a:avLst/>
          </a:prstGeom>
          <a:ln w="12700">
            <a:miter lim="400000"/>
          </a:ln>
          <a:effectLst>
            <a:outerShdw blurRad="38100" dist="50800" dir="2700000" rotWithShape="0">
              <a:srgbClr val="000000">
                <a:alpha val="40000"/>
              </a:srgbClr>
            </a:outerShdw>
            <a:reflection stA="52000" endPos="40000" dir="5400000" sy="-100000" algn="bl" rotWithShape="0"/>
          </a:effectLst>
        </p:spPr>
      </p:pic>
      <p:sp>
        <p:nvSpPr>
          <p:cNvPr id="66" name="Rectangle 16"/>
          <p:cNvSpPr/>
          <p:nvPr/>
        </p:nvSpPr>
        <p:spPr>
          <a:xfrm rot="10800000">
            <a:off x="7448642" y="1978274"/>
            <a:ext cx="1695358" cy="918423"/>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67" name="Slide Number"/>
          <p:cNvSpPr txBox="1">
            <a:spLocks noGrp="1"/>
          </p:cNvSpPr>
          <p:nvPr>
            <p:ph type="sldNum" sz="quarter" idx="2"/>
          </p:nvPr>
        </p:nvSpPr>
        <p:spPr>
          <a:xfrm>
            <a:off x="6553200" y="4542472"/>
            <a:ext cx="2133600" cy="449581"/>
          </a:xfrm>
          <a:prstGeom prst="rect">
            <a:avLst/>
          </a:prstGeom>
        </p:spPr>
        <p:txBody>
          <a:bodyPr lIns="34289" tIns="34289" rIns="34289" bIns="34289"/>
          <a:lstStyle>
            <a:lvl1pPr algn="l" defTabSz="342900">
              <a:defRPr sz="2600">
                <a:solidFill>
                  <a:srgbClr val="FFFFFF"/>
                </a:solidFill>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ayout #1 FULL">
    <p:bg>
      <p:bgPr>
        <a:gradFill flip="none" rotWithShape="1">
          <a:gsLst>
            <a:gs pos="0">
              <a:srgbClr val="92D9E8"/>
            </a:gs>
            <a:gs pos="50000">
              <a:srgbClr val="21ABC8"/>
            </a:gs>
            <a:gs pos="100000">
              <a:srgbClr val="0C2262"/>
            </a:gs>
          </a:gsLst>
          <a:lin ang="2519999" scaled="0"/>
        </a:gradFill>
        <a:effectLst/>
      </p:bgPr>
    </p:bg>
    <p:spTree>
      <p:nvGrpSpPr>
        <p:cNvPr id="1" name=""/>
        <p:cNvGrpSpPr/>
        <p:nvPr/>
      </p:nvGrpSpPr>
      <p:grpSpPr>
        <a:xfrm>
          <a:off x="0" y="0"/>
          <a:ext cx="0" cy="0"/>
          <a:chOff x="0" y="0"/>
          <a:chExt cx="0" cy="0"/>
        </a:xfrm>
      </p:grpSpPr>
      <p:pic>
        <p:nvPicPr>
          <p:cNvPr id="74" name="Picture 18" descr="Picture 18"/>
          <p:cNvPicPr>
            <a:picLocks noChangeAspect="1"/>
          </p:cNvPicPr>
          <p:nvPr/>
        </p:nvPicPr>
        <p:blipFill>
          <a:blip r:embed="rId2"/>
          <a:stretch>
            <a:fillRect/>
          </a:stretch>
        </p:blipFill>
        <p:spPr>
          <a:xfrm rot="5400000">
            <a:off x="5234084" y="2481427"/>
            <a:ext cx="5249621" cy="330174"/>
          </a:xfrm>
          <a:prstGeom prst="rect">
            <a:avLst/>
          </a:prstGeom>
          <a:ln w="12700">
            <a:miter lim="400000"/>
          </a:ln>
        </p:spPr>
      </p:pic>
      <p:sp>
        <p:nvSpPr>
          <p:cNvPr id="75"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76"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pic>
        <p:nvPicPr>
          <p:cNvPr id="77" name="Picture 14" descr="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64852"/>
            <a:ext cx="8056075" cy="239322"/>
          </a:xfrm>
          <a:prstGeom prst="rect">
            <a:avLst/>
          </a:prstGeom>
          <a:ln w="12700">
            <a:miter lim="400000"/>
          </a:ln>
        </p:spPr>
      </p:pic>
      <p:sp>
        <p:nvSpPr>
          <p:cNvPr id="78" name="TextBox 3"/>
          <p:cNvSpPr txBox="1">
            <a:spLocks noGrp="1"/>
          </p:cNvSpPr>
          <p:nvPr>
            <p:ph type="body" sz="quarter" idx="21"/>
          </p:nvPr>
        </p:nvSpPr>
        <p:spPr>
          <a:xfrm>
            <a:off x="316972" y="34461"/>
            <a:ext cx="7422131" cy="678181"/>
          </a:xfrm>
          <a:prstGeom prst="rect">
            <a:avLst/>
          </a:prstGeom>
          <a:effectLst>
            <a:outerShdw blurRad="12700" dir="5400000" rotWithShape="0">
              <a:srgbClr val="000000">
                <a:alpha val="80183"/>
              </a:srgbClr>
            </a:outerShdw>
          </a:effectLst>
        </p:spPr>
        <p:txBody>
          <a:bodyPr lIns="34289" tIns="34289" rIns="34289" bIns="34289">
            <a:spAutoFit/>
          </a:bodyPr>
          <a:lstStyle>
            <a:lvl1pPr marL="0" indent="0">
              <a:spcBef>
                <a:spcPts val="0"/>
              </a:spcBef>
              <a:buSzTx/>
              <a:buFontTx/>
              <a:buNone/>
              <a:defRPr sz="4000" cap="small">
                <a:solidFill>
                  <a:srgbClr val="FFFFFF"/>
                </a:solidFill>
                <a:latin typeface="Times Roman"/>
                <a:ea typeface="Times Roman"/>
                <a:cs typeface="Times Roman"/>
                <a:sym typeface="Times Roman"/>
              </a:defRPr>
            </a:lvl1pPr>
          </a:lstStyle>
          <a:p>
            <a:r>
              <a:t>Title</a:t>
            </a:r>
          </a:p>
        </p:txBody>
      </p:sp>
      <p:sp>
        <p:nvSpPr>
          <p:cNvPr id="79" name="Body Level One…"/>
          <p:cNvSpPr txBox="1">
            <a:spLocks noGrp="1"/>
          </p:cNvSpPr>
          <p:nvPr>
            <p:ph type="body" idx="1"/>
          </p:nvPr>
        </p:nvSpPr>
        <p:spPr>
          <a:xfrm>
            <a:off x="480098" y="1304925"/>
            <a:ext cx="7024689" cy="3607718"/>
          </a:xfrm>
          <a:prstGeom prst="rect">
            <a:avLst/>
          </a:prstGeom>
        </p:spPr>
        <p:txBody>
          <a:bodyPr lIns="34289" tIns="34289" rIns="34289" bIns="34289"/>
          <a:lstStyle>
            <a:lvl1pPr marL="0" indent="0" defTabSz="685800">
              <a:lnSpc>
                <a:spcPct val="90000"/>
              </a:lnSpc>
              <a:spcBef>
                <a:spcPts val="700"/>
              </a:spcBef>
              <a:buSzTx/>
              <a:buFontTx/>
              <a:buNone/>
              <a:defRPr sz="2000">
                <a:solidFill>
                  <a:srgbClr val="FFFFFF"/>
                </a:solidFill>
                <a:latin typeface="Times Roman"/>
                <a:ea typeface="Times Roman"/>
                <a:cs typeface="Times Roman"/>
                <a:sym typeface="Times Roman"/>
              </a:defRPr>
            </a:lvl1pPr>
            <a:lvl2pPr marL="0" indent="457200" defTabSz="685800">
              <a:lnSpc>
                <a:spcPct val="90000"/>
              </a:lnSpc>
              <a:spcBef>
                <a:spcPts val="700"/>
              </a:spcBef>
              <a:buSzTx/>
              <a:buFontTx/>
              <a:buNone/>
              <a:defRPr sz="2000">
                <a:solidFill>
                  <a:srgbClr val="FFFFFF"/>
                </a:solidFill>
                <a:latin typeface="Times New Roman"/>
                <a:ea typeface="Times New Roman"/>
                <a:cs typeface="Times New Roman"/>
                <a:sym typeface="Times New Roman"/>
              </a:defRPr>
            </a:lvl2pPr>
            <a:lvl3pPr marL="0" indent="914400" defTabSz="685800">
              <a:lnSpc>
                <a:spcPct val="90000"/>
              </a:lnSpc>
              <a:spcBef>
                <a:spcPts val="700"/>
              </a:spcBef>
              <a:buSzTx/>
              <a:buFontTx/>
              <a:buNone/>
              <a:defRPr sz="2000">
                <a:solidFill>
                  <a:srgbClr val="FFFFFF"/>
                </a:solidFill>
                <a:latin typeface="Times New Roman"/>
                <a:ea typeface="Times New Roman"/>
                <a:cs typeface="Times New Roman"/>
                <a:sym typeface="Times New Roman"/>
              </a:defRPr>
            </a:lvl3pPr>
            <a:lvl4pPr marL="0" indent="1371600" defTabSz="685800">
              <a:lnSpc>
                <a:spcPct val="90000"/>
              </a:lnSpc>
              <a:spcBef>
                <a:spcPts val="700"/>
              </a:spcBef>
              <a:buSzTx/>
              <a:buFontTx/>
              <a:buNone/>
              <a:defRPr sz="2000">
                <a:solidFill>
                  <a:srgbClr val="FFFFFF"/>
                </a:solidFill>
                <a:latin typeface="Times New Roman"/>
                <a:ea typeface="Times New Roman"/>
                <a:cs typeface="Times New Roman"/>
                <a:sym typeface="Times New Roman"/>
              </a:defRPr>
            </a:lvl4pPr>
            <a:lvl5pPr marL="0" indent="1828800" defTabSz="685800">
              <a:lnSpc>
                <a:spcPct val="90000"/>
              </a:lnSpc>
              <a:spcBef>
                <a:spcPts val="700"/>
              </a:spcBef>
              <a:buSzTx/>
              <a:buFontTx/>
              <a:buNone/>
              <a:defRPr sz="2000">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80" name="Rectangle 16"/>
          <p:cNvSpPr/>
          <p:nvPr/>
        </p:nvSpPr>
        <p:spPr>
          <a:xfrm rot="10800000">
            <a:off x="8009798" y="-2925"/>
            <a:ext cx="1136467" cy="776766"/>
          </a:xfrm>
          <a:prstGeom prst="rect">
            <a:avLst/>
          </a:prstGeom>
          <a:gradFill>
            <a:gsLst>
              <a:gs pos="0">
                <a:srgbClr val="17606F">
                  <a:alpha val="49973"/>
                </a:srgbClr>
              </a:gs>
              <a:gs pos="100000">
                <a:srgbClr val="000000">
                  <a:alpha val="49973"/>
                </a:srgbClr>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pic>
        <p:nvPicPr>
          <p:cNvPr id="81"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6239" y="36842"/>
            <a:ext cx="723587" cy="697231"/>
          </a:xfrm>
          <a:prstGeom prst="rect">
            <a:avLst/>
          </a:prstGeom>
          <a:ln w="12700">
            <a:miter lim="400000"/>
          </a:ln>
        </p:spPr>
      </p:pic>
      <p:sp>
        <p:nvSpPr>
          <p:cNvPr id="82" name="TextBox 13"/>
          <p:cNvSpPr txBox="1"/>
          <p:nvPr/>
        </p:nvSpPr>
        <p:spPr>
          <a:xfrm>
            <a:off x="8203919" y="640308"/>
            <a:ext cx="748226" cy="4602481"/>
          </a:xfrm>
          <a:prstGeom prst="rect">
            <a:avLst/>
          </a:prstGeom>
          <a:ln w="12700">
            <a:miter lim="400000"/>
          </a:ln>
          <a:effectLst>
            <a:outerShdw blurRad="12700" dir="5400000" rotWithShape="0">
              <a:srgbClr val="FF26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algn="ctr" defTabSz="342900">
              <a:defRPr sz="10200">
                <a:solidFill>
                  <a:srgbClr val="17A7C1"/>
                </a:solidFill>
                <a:effectLst>
                  <a:outerShdw blurRad="50800" dist="50800" dir="5400000" rotWithShape="0">
                    <a:srgbClr val="000000"/>
                  </a:outerShdw>
                </a:effectLst>
                <a:latin typeface="Trebuchet MS"/>
                <a:ea typeface="Trebuchet MS"/>
                <a:cs typeface="Trebuchet MS"/>
                <a:sym typeface="Trebuchet MS"/>
              </a:defRPr>
            </a:lvl1pPr>
          </a:lstStyle>
          <a:p>
            <a:r>
              <a:t>7 2 8</a:t>
            </a:r>
          </a:p>
        </p:txBody>
      </p:sp>
      <p:sp>
        <p:nvSpPr>
          <p:cNvPr id="83" name="Slide Number"/>
          <p:cNvSpPr txBox="1">
            <a:spLocks noGrp="1"/>
          </p:cNvSpPr>
          <p:nvPr>
            <p:ph type="sldNum" sz="quarter" idx="2"/>
          </p:nvPr>
        </p:nvSpPr>
        <p:spPr>
          <a:xfrm>
            <a:off x="6553200" y="4542472"/>
            <a:ext cx="2133600" cy="449581"/>
          </a:xfrm>
          <a:prstGeom prst="rect">
            <a:avLst/>
          </a:prstGeom>
        </p:spPr>
        <p:txBody>
          <a:bodyPr lIns="34289" tIns="34289" rIns="34289" bIns="34289"/>
          <a:lstStyle>
            <a:lvl1pPr algn="l" defTabSz="342900">
              <a:defRPr sz="2600">
                <a:solidFill>
                  <a:srgbClr val="FFFFFF"/>
                </a:solidFill>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Layout #1A Right No Camera">
    <p:bg>
      <p:bgPr>
        <a:noFill/>
        <a:effectLst/>
      </p:bgPr>
    </p:bg>
    <p:spTree>
      <p:nvGrpSpPr>
        <p:cNvPr id="1" name=""/>
        <p:cNvGrpSpPr/>
        <p:nvPr/>
      </p:nvGrpSpPr>
      <p:grpSpPr>
        <a:xfrm>
          <a:off x="0" y="0"/>
          <a:ext cx="0" cy="0"/>
          <a:chOff x="0" y="0"/>
          <a:chExt cx="0" cy="0"/>
        </a:xfrm>
      </p:grpSpPr>
      <p:sp>
        <p:nvSpPr>
          <p:cNvPr id="90" name="Rectangle"/>
          <p:cNvSpPr/>
          <p:nvPr/>
        </p:nvSpPr>
        <p:spPr>
          <a:xfrm>
            <a:off x="-9525" y="-9525"/>
            <a:ext cx="9163050" cy="5162550"/>
          </a:xfrm>
          <a:prstGeom prst="rect">
            <a:avLst/>
          </a:prstGeom>
          <a:gradFill>
            <a:gsLst>
              <a:gs pos="0">
                <a:srgbClr val="92D9E8"/>
              </a:gs>
              <a:gs pos="50000">
                <a:srgbClr val="21ABC8"/>
              </a:gs>
              <a:gs pos="100000">
                <a:srgbClr val="0C2262"/>
              </a:gs>
            </a:gsLst>
            <a:lin ang="2519999"/>
          </a:gradFill>
          <a:ln w="12700">
            <a:miter lim="400000"/>
          </a:ln>
        </p:spPr>
        <p:txBody>
          <a:bodyPr lIns="34289" tIns="34289" rIns="34289" bIns="34289" anchor="ctr"/>
          <a:lstStyle/>
          <a:p>
            <a:pPr defTabSz="342900">
              <a:defRPr sz="1200">
                <a:latin typeface="Trebuchet MS"/>
                <a:ea typeface="Trebuchet MS"/>
                <a:cs typeface="Trebuchet MS"/>
                <a:sym typeface="Trebuchet MS"/>
              </a:defRPr>
            </a:pPr>
            <a:endParaRPr/>
          </a:p>
        </p:txBody>
      </p:sp>
      <p:sp>
        <p:nvSpPr>
          <p:cNvPr id="91"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92"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93"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94" name="TextBox 3"/>
          <p:cNvSpPr txBox="1">
            <a:spLocks noGrp="1"/>
          </p:cNvSpPr>
          <p:nvPr>
            <p:ph type="body" sz="quarter" idx="21"/>
          </p:nvPr>
        </p:nvSpPr>
        <p:spPr>
          <a:xfrm>
            <a:off x="316972" y="34461"/>
            <a:ext cx="7422131" cy="678181"/>
          </a:xfrm>
          <a:prstGeom prst="rect">
            <a:avLst/>
          </a:prstGeom>
          <a:effectLst>
            <a:outerShdw blurRad="12700" dir="5400000" rotWithShape="0">
              <a:srgbClr val="000000">
                <a:alpha val="80183"/>
              </a:srgbClr>
            </a:outerShdw>
          </a:effectLst>
        </p:spPr>
        <p:txBody>
          <a:bodyPr lIns="34289" tIns="34289" rIns="34289" bIns="34289">
            <a:spAutoFit/>
          </a:bodyPr>
          <a:lstStyle>
            <a:lvl1pPr marL="0" indent="0">
              <a:spcBef>
                <a:spcPts val="0"/>
              </a:spcBef>
              <a:buSzTx/>
              <a:buFontTx/>
              <a:buNone/>
              <a:defRPr sz="4000" cap="small">
                <a:solidFill>
                  <a:srgbClr val="FFFFFF"/>
                </a:solidFill>
                <a:latin typeface="Times Roman"/>
                <a:ea typeface="Times Roman"/>
                <a:cs typeface="Times Roman"/>
                <a:sym typeface="Times Roman"/>
              </a:defRPr>
            </a:lvl1pPr>
          </a:lstStyle>
          <a:p>
            <a:r>
              <a:t>Title</a:t>
            </a:r>
          </a:p>
        </p:txBody>
      </p:sp>
      <p:pic>
        <p:nvPicPr>
          <p:cNvPr id="95" name="Picture 14" descr="Picture 14"/>
          <p:cNvPicPr>
            <a:picLocks noChangeAspect="1"/>
          </p:cNvPicPr>
          <p:nvPr/>
        </p:nvPicPr>
        <p:blipFill>
          <a:blip r:embed="rId2"/>
          <a:stretch>
            <a:fillRect/>
          </a:stretch>
        </p:blipFill>
        <p:spPr>
          <a:xfrm>
            <a:off x="-984" y="759634"/>
            <a:ext cx="9145967" cy="271699"/>
          </a:xfrm>
          <a:prstGeom prst="rect">
            <a:avLst/>
          </a:prstGeom>
          <a:ln w="12700">
            <a:miter lim="400000"/>
          </a:ln>
        </p:spPr>
      </p:pic>
      <p:sp>
        <p:nvSpPr>
          <p:cNvPr id="96" name="Square"/>
          <p:cNvSpPr/>
          <p:nvPr/>
        </p:nvSpPr>
        <p:spPr>
          <a:xfrm>
            <a:off x="7937500" y="-946150"/>
            <a:ext cx="476250" cy="476250"/>
          </a:xfrm>
          <a:prstGeom prst="rect">
            <a:avLst/>
          </a:prstGeom>
          <a:solidFill>
            <a:srgbClr val="FFFFFF"/>
          </a:solidFill>
          <a:ln w="12700">
            <a:miter lim="400000"/>
          </a:ln>
        </p:spPr>
        <p:txBody>
          <a:bodyPr lIns="34289" tIns="34289" rIns="34289" bIns="34289" anchor="ctr"/>
          <a:lstStyle/>
          <a:p>
            <a:pPr defTabSz="342900">
              <a:defRPr sz="1200">
                <a:latin typeface="Trebuchet MS"/>
                <a:ea typeface="Trebuchet MS"/>
                <a:cs typeface="Trebuchet MS"/>
                <a:sym typeface="Trebuchet MS"/>
              </a:defRPr>
            </a:pPr>
            <a:endParaRPr/>
          </a:p>
        </p:txBody>
      </p:sp>
      <p:sp>
        <p:nvSpPr>
          <p:cNvPr id="97" name="Rectangle"/>
          <p:cNvSpPr/>
          <p:nvPr/>
        </p:nvSpPr>
        <p:spPr>
          <a:xfrm>
            <a:off x="0" y="766762"/>
            <a:ext cx="6549790" cy="4385638"/>
          </a:xfrm>
          <a:prstGeom prst="rect">
            <a:avLst/>
          </a:prstGeom>
          <a:solidFill>
            <a:srgbClr val="005493">
              <a:alpha val="44858"/>
            </a:srgbClr>
          </a:solidFill>
          <a:ln w="12700">
            <a:miter lim="400000"/>
          </a:ln>
        </p:spPr>
        <p:txBody>
          <a:bodyPr lIns="34289" tIns="34289" rIns="34289" bIns="34289" anchor="ctr"/>
          <a:lstStyle/>
          <a:p>
            <a:pPr defTabSz="342900">
              <a:defRPr sz="1200">
                <a:latin typeface="Trebuchet MS"/>
                <a:ea typeface="Trebuchet MS"/>
                <a:cs typeface="Trebuchet MS"/>
                <a:sym typeface="Trebuchet MS"/>
              </a:defRPr>
            </a:pPr>
            <a:endParaRPr/>
          </a:p>
        </p:txBody>
      </p:sp>
      <p:pic>
        <p:nvPicPr>
          <p:cNvPr id="98"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232739" y="47295"/>
            <a:ext cx="690585" cy="652513"/>
          </a:xfrm>
          <a:custGeom>
            <a:avLst/>
            <a:gdLst/>
            <a:ahLst/>
            <a:cxnLst>
              <a:cxn ang="0">
                <a:pos x="wd2" y="hd2"/>
              </a:cxn>
              <a:cxn ang="5400000">
                <a:pos x="wd2" y="hd2"/>
              </a:cxn>
              <a:cxn ang="10800000">
                <a:pos x="wd2" y="hd2"/>
              </a:cxn>
              <a:cxn ang="16200000">
                <a:pos x="wd2" y="hd2"/>
              </a:cxn>
            </a:cxnLst>
            <a:rect l="0" t="0" r="r" b="b"/>
            <a:pathLst>
              <a:path w="21585" h="21574" extrusionOk="0">
                <a:moveTo>
                  <a:pt x="5843" y="0"/>
                </a:moveTo>
                <a:cubicBezTo>
                  <a:pt x="5835" y="9"/>
                  <a:pt x="6282" y="1137"/>
                  <a:pt x="6835" y="2507"/>
                </a:cubicBezTo>
                <a:cubicBezTo>
                  <a:pt x="7388" y="3876"/>
                  <a:pt x="7835" y="5025"/>
                  <a:pt x="7840" y="5052"/>
                </a:cubicBezTo>
                <a:cubicBezTo>
                  <a:pt x="7845" y="5082"/>
                  <a:pt x="7767" y="5091"/>
                  <a:pt x="7641" y="5078"/>
                </a:cubicBezTo>
                <a:cubicBezTo>
                  <a:pt x="7138" y="5028"/>
                  <a:pt x="7161" y="5013"/>
                  <a:pt x="7145" y="5288"/>
                </a:cubicBezTo>
                <a:cubicBezTo>
                  <a:pt x="7137" y="5424"/>
                  <a:pt x="7114" y="5557"/>
                  <a:pt x="7095" y="5577"/>
                </a:cubicBezTo>
                <a:cubicBezTo>
                  <a:pt x="7077" y="5597"/>
                  <a:pt x="6174" y="4786"/>
                  <a:pt x="5098" y="3779"/>
                </a:cubicBezTo>
                <a:cubicBezTo>
                  <a:pt x="3723" y="2493"/>
                  <a:pt x="3137" y="1974"/>
                  <a:pt x="3113" y="2021"/>
                </a:cubicBezTo>
                <a:cubicBezTo>
                  <a:pt x="3095" y="2058"/>
                  <a:pt x="3034" y="2465"/>
                  <a:pt x="2977" y="2927"/>
                </a:cubicBezTo>
                <a:cubicBezTo>
                  <a:pt x="2773" y="4581"/>
                  <a:pt x="2616" y="5426"/>
                  <a:pt x="2295" y="6574"/>
                </a:cubicBezTo>
                <a:cubicBezTo>
                  <a:pt x="1880" y="8059"/>
                  <a:pt x="1314" y="9445"/>
                  <a:pt x="533" y="10891"/>
                </a:cubicBezTo>
                <a:cubicBezTo>
                  <a:pt x="234" y="11446"/>
                  <a:pt x="-8" y="11907"/>
                  <a:pt x="0" y="11915"/>
                </a:cubicBezTo>
                <a:cubicBezTo>
                  <a:pt x="8" y="11923"/>
                  <a:pt x="621" y="11877"/>
                  <a:pt x="1364" y="11810"/>
                </a:cubicBezTo>
                <a:cubicBezTo>
                  <a:pt x="4644" y="11512"/>
                  <a:pt x="5077" y="11479"/>
                  <a:pt x="5148" y="11508"/>
                </a:cubicBezTo>
                <a:cubicBezTo>
                  <a:pt x="5213" y="11535"/>
                  <a:pt x="5196" y="11579"/>
                  <a:pt x="5073" y="11836"/>
                </a:cubicBezTo>
                <a:cubicBezTo>
                  <a:pt x="4996" y="11999"/>
                  <a:pt x="4937" y="12142"/>
                  <a:pt x="4937" y="12164"/>
                </a:cubicBezTo>
                <a:cubicBezTo>
                  <a:pt x="4937" y="12186"/>
                  <a:pt x="5074" y="12284"/>
                  <a:pt x="5247" y="12374"/>
                </a:cubicBezTo>
                <a:cubicBezTo>
                  <a:pt x="5553" y="12534"/>
                  <a:pt x="5563" y="12545"/>
                  <a:pt x="5470" y="12624"/>
                </a:cubicBezTo>
                <a:cubicBezTo>
                  <a:pt x="5418" y="12668"/>
                  <a:pt x="4401" y="13323"/>
                  <a:pt x="3213" y="14080"/>
                </a:cubicBezTo>
                <a:cubicBezTo>
                  <a:pt x="2025" y="14837"/>
                  <a:pt x="1059" y="15463"/>
                  <a:pt x="1067" y="15471"/>
                </a:cubicBezTo>
                <a:cubicBezTo>
                  <a:pt x="1074" y="15479"/>
                  <a:pt x="1591" y="15739"/>
                  <a:pt x="2208" y="16048"/>
                </a:cubicBezTo>
                <a:cubicBezTo>
                  <a:pt x="2824" y="16358"/>
                  <a:pt x="3551" y="16741"/>
                  <a:pt x="3821" y="16901"/>
                </a:cubicBezTo>
                <a:cubicBezTo>
                  <a:pt x="4862" y="17520"/>
                  <a:pt x="6343" y="18663"/>
                  <a:pt x="7294" y="19578"/>
                </a:cubicBezTo>
                <a:cubicBezTo>
                  <a:pt x="7484" y="19761"/>
                  <a:pt x="7973" y="20278"/>
                  <a:pt x="8373" y="20733"/>
                </a:cubicBezTo>
                <a:cubicBezTo>
                  <a:pt x="8773" y="21188"/>
                  <a:pt x="9112" y="21560"/>
                  <a:pt x="9130" y="21559"/>
                </a:cubicBezTo>
                <a:cubicBezTo>
                  <a:pt x="9147" y="21559"/>
                  <a:pt x="9407" y="20419"/>
                  <a:pt x="9700" y="19014"/>
                </a:cubicBezTo>
                <a:cubicBezTo>
                  <a:pt x="9993" y="17608"/>
                  <a:pt x="10247" y="16392"/>
                  <a:pt x="10271" y="16324"/>
                </a:cubicBezTo>
                <a:cubicBezTo>
                  <a:pt x="10315" y="16201"/>
                  <a:pt x="10313" y="16209"/>
                  <a:pt x="10556" y="16494"/>
                </a:cubicBezTo>
                <a:lnTo>
                  <a:pt x="10804" y="16783"/>
                </a:lnTo>
                <a:lnTo>
                  <a:pt x="11015" y="16521"/>
                </a:lnTo>
                <a:cubicBezTo>
                  <a:pt x="11155" y="16350"/>
                  <a:pt x="11247" y="16279"/>
                  <a:pt x="11276" y="16311"/>
                </a:cubicBezTo>
                <a:cubicBezTo>
                  <a:pt x="11300" y="16338"/>
                  <a:pt x="11569" y="17522"/>
                  <a:pt x="11871" y="18948"/>
                </a:cubicBezTo>
                <a:cubicBezTo>
                  <a:pt x="12173" y="20374"/>
                  <a:pt x="12431" y="21553"/>
                  <a:pt x="12442" y="21573"/>
                </a:cubicBezTo>
                <a:cubicBezTo>
                  <a:pt x="12452" y="21592"/>
                  <a:pt x="12677" y="21365"/>
                  <a:pt x="12950" y="21061"/>
                </a:cubicBezTo>
                <a:cubicBezTo>
                  <a:pt x="13859" y="20047"/>
                  <a:pt x="14719" y="19177"/>
                  <a:pt x="15283" y="18699"/>
                </a:cubicBezTo>
                <a:cubicBezTo>
                  <a:pt x="16767" y="17440"/>
                  <a:pt x="18019" y="16638"/>
                  <a:pt x="19823" y="15786"/>
                </a:cubicBezTo>
                <a:cubicBezTo>
                  <a:pt x="20189" y="15613"/>
                  <a:pt x="20493" y="15459"/>
                  <a:pt x="20492" y="15445"/>
                </a:cubicBezTo>
                <a:cubicBezTo>
                  <a:pt x="20492" y="15430"/>
                  <a:pt x="19485" y="14788"/>
                  <a:pt x="18260" y="14014"/>
                </a:cubicBezTo>
                <a:cubicBezTo>
                  <a:pt x="17034" y="13240"/>
                  <a:pt x="16028" y="12585"/>
                  <a:pt x="16027" y="12558"/>
                </a:cubicBezTo>
                <a:cubicBezTo>
                  <a:pt x="16026" y="12531"/>
                  <a:pt x="16142" y="12429"/>
                  <a:pt x="16287" y="12348"/>
                </a:cubicBezTo>
                <a:lnTo>
                  <a:pt x="16560" y="12204"/>
                </a:lnTo>
                <a:lnTo>
                  <a:pt x="16411" y="11915"/>
                </a:lnTo>
                <a:cubicBezTo>
                  <a:pt x="16335" y="11755"/>
                  <a:pt x="16291" y="11607"/>
                  <a:pt x="16312" y="11587"/>
                </a:cubicBezTo>
                <a:cubicBezTo>
                  <a:pt x="16333" y="11567"/>
                  <a:pt x="16957" y="11616"/>
                  <a:pt x="17689" y="11692"/>
                </a:cubicBezTo>
                <a:cubicBezTo>
                  <a:pt x="20753" y="12010"/>
                  <a:pt x="21571" y="12089"/>
                  <a:pt x="21584" y="12072"/>
                </a:cubicBezTo>
                <a:cubicBezTo>
                  <a:pt x="21592" y="12063"/>
                  <a:pt x="21501" y="11883"/>
                  <a:pt x="21386" y="11666"/>
                </a:cubicBezTo>
                <a:cubicBezTo>
                  <a:pt x="20943" y="10833"/>
                  <a:pt x="20209" y="9273"/>
                  <a:pt x="20009" y="8753"/>
                </a:cubicBezTo>
                <a:cubicBezTo>
                  <a:pt x="19311" y="6940"/>
                  <a:pt x="18912" y="5274"/>
                  <a:pt x="18694" y="3268"/>
                </a:cubicBezTo>
                <a:cubicBezTo>
                  <a:pt x="18629" y="2670"/>
                  <a:pt x="18564" y="2150"/>
                  <a:pt x="18557" y="2113"/>
                </a:cubicBezTo>
                <a:cubicBezTo>
                  <a:pt x="18551" y="2076"/>
                  <a:pt x="17649" y="2873"/>
                  <a:pt x="16548" y="3884"/>
                </a:cubicBezTo>
                <a:cubicBezTo>
                  <a:pt x="15449" y="4893"/>
                  <a:pt x="14538" y="5698"/>
                  <a:pt x="14513" y="5682"/>
                </a:cubicBezTo>
                <a:cubicBezTo>
                  <a:pt x="14489" y="5666"/>
                  <a:pt x="14464" y="5560"/>
                  <a:pt x="14464" y="5446"/>
                </a:cubicBezTo>
                <a:cubicBezTo>
                  <a:pt x="14463" y="5033"/>
                  <a:pt x="14459" y="5034"/>
                  <a:pt x="14104" y="5105"/>
                </a:cubicBezTo>
                <a:cubicBezTo>
                  <a:pt x="13933" y="5139"/>
                  <a:pt x="13765" y="5140"/>
                  <a:pt x="13744" y="5118"/>
                </a:cubicBezTo>
                <a:cubicBezTo>
                  <a:pt x="13723" y="5096"/>
                  <a:pt x="14170" y="3948"/>
                  <a:pt x="14737" y="2559"/>
                </a:cubicBezTo>
                <a:cubicBezTo>
                  <a:pt x="15304" y="1170"/>
                  <a:pt x="15766" y="21"/>
                  <a:pt x="15766" y="13"/>
                </a:cubicBezTo>
                <a:cubicBezTo>
                  <a:pt x="15766" y="5"/>
                  <a:pt x="15284" y="94"/>
                  <a:pt x="14687" y="210"/>
                </a:cubicBezTo>
                <a:cubicBezTo>
                  <a:pt x="12799" y="577"/>
                  <a:pt x="12588" y="606"/>
                  <a:pt x="10755" y="604"/>
                </a:cubicBezTo>
                <a:cubicBezTo>
                  <a:pt x="8892" y="602"/>
                  <a:pt x="8584" y="570"/>
                  <a:pt x="6897" y="210"/>
                </a:cubicBezTo>
                <a:cubicBezTo>
                  <a:pt x="6324" y="88"/>
                  <a:pt x="5850" y="-8"/>
                  <a:pt x="5843" y="0"/>
                </a:cubicBezTo>
                <a:close/>
              </a:path>
            </a:pathLst>
          </a:custGeom>
          <a:ln w="12700">
            <a:miter lim="400000"/>
          </a:ln>
        </p:spPr>
      </p:pic>
      <p:sp>
        <p:nvSpPr>
          <p:cNvPr id="99" name="Slide Number"/>
          <p:cNvSpPr txBox="1">
            <a:spLocks noGrp="1"/>
          </p:cNvSpPr>
          <p:nvPr>
            <p:ph type="sldNum" sz="quarter" idx="2"/>
          </p:nvPr>
        </p:nvSpPr>
        <p:spPr>
          <a:xfrm>
            <a:off x="6553200" y="4542472"/>
            <a:ext cx="2133600" cy="449581"/>
          </a:xfrm>
          <a:prstGeom prst="rect">
            <a:avLst/>
          </a:prstGeom>
        </p:spPr>
        <p:txBody>
          <a:bodyPr lIns="34289" tIns="34289" rIns="34289" bIns="34289"/>
          <a:lstStyle>
            <a:lvl1pPr algn="l" defTabSz="342900">
              <a:defRPr sz="2600">
                <a:solidFill>
                  <a:srgbClr val="FFFFFF"/>
                </a:solidFill>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Layout #1 Dual">
    <p:bg>
      <p:bgPr>
        <a:gradFill flip="none" rotWithShape="1">
          <a:gsLst>
            <a:gs pos="0">
              <a:srgbClr val="92D9E8"/>
            </a:gs>
            <a:gs pos="50000">
              <a:srgbClr val="21ABC8"/>
            </a:gs>
            <a:gs pos="100000">
              <a:srgbClr val="0C2262"/>
            </a:gs>
          </a:gsLst>
          <a:lin ang="2519999" scaled="0"/>
        </a:gradFill>
        <a:effectLst/>
      </p:bgPr>
    </p:bg>
    <p:spTree>
      <p:nvGrpSpPr>
        <p:cNvPr id="1" name=""/>
        <p:cNvGrpSpPr/>
        <p:nvPr/>
      </p:nvGrpSpPr>
      <p:grpSpPr>
        <a:xfrm>
          <a:off x="0" y="0"/>
          <a:ext cx="0" cy="0"/>
          <a:chOff x="0" y="0"/>
          <a:chExt cx="0" cy="0"/>
        </a:xfrm>
      </p:grpSpPr>
      <p:pic>
        <p:nvPicPr>
          <p:cNvPr id="106" name="Picture 14" descr="Picture 14"/>
          <p:cNvPicPr>
            <a:picLocks noChangeAspect="1"/>
          </p:cNvPicPr>
          <p:nvPr/>
        </p:nvPicPr>
        <p:blipFill>
          <a:blip r:embed="rId2"/>
          <a:stretch>
            <a:fillRect/>
          </a:stretch>
        </p:blipFill>
        <p:spPr>
          <a:xfrm>
            <a:off x="0" y="747591"/>
            <a:ext cx="9218183" cy="273844"/>
          </a:xfrm>
          <a:prstGeom prst="rect">
            <a:avLst/>
          </a:prstGeom>
          <a:ln w="12700">
            <a:miter lim="400000"/>
          </a:ln>
        </p:spPr>
      </p:pic>
      <p:sp>
        <p:nvSpPr>
          <p:cNvPr id="107"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108"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109"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110" name="TextBox 3"/>
          <p:cNvSpPr txBox="1">
            <a:spLocks noGrp="1"/>
          </p:cNvSpPr>
          <p:nvPr>
            <p:ph type="body" sz="quarter" idx="21"/>
          </p:nvPr>
        </p:nvSpPr>
        <p:spPr>
          <a:xfrm>
            <a:off x="316972" y="34461"/>
            <a:ext cx="7422131" cy="678181"/>
          </a:xfrm>
          <a:prstGeom prst="rect">
            <a:avLst/>
          </a:prstGeom>
          <a:effectLst>
            <a:outerShdw blurRad="12700" dir="5400000" rotWithShape="0">
              <a:srgbClr val="000000">
                <a:alpha val="80183"/>
              </a:srgbClr>
            </a:outerShdw>
          </a:effectLst>
        </p:spPr>
        <p:txBody>
          <a:bodyPr lIns="34289" tIns="34289" rIns="34289" bIns="34289">
            <a:spAutoFit/>
          </a:bodyPr>
          <a:lstStyle>
            <a:lvl1pPr marL="0" indent="0">
              <a:spcBef>
                <a:spcPts val="0"/>
              </a:spcBef>
              <a:buSzTx/>
              <a:buFontTx/>
              <a:buNone/>
              <a:defRPr sz="4000" cap="small">
                <a:solidFill>
                  <a:srgbClr val="FFFFFF"/>
                </a:solidFill>
                <a:latin typeface="Times Roman"/>
                <a:ea typeface="Times Roman"/>
                <a:cs typeface="Times Roman"/>
                <a:sym typeface="Times Roman"/>
              </a:defRPr>
            </a:lvl1pPr>
          </a:lstStyle>
          <a:p>
            <a:r>
              <a:t>Title</a:t>
            </a:r>
          </a:p>
        </p:txBody>
      </p:sp>
      <p:sp>
        <p:nvSpPr>
          <p:cNvPr id="111" name="Body Level One…"/>
          <p:cNvSpPr txBox="1">
            <a:spLocks noGrp="1"/>
          </p:cNvSpPr>
          <p:nvPr>
            <p:ph type="body" sz="half" idx="1"/>
          </p:nvPr>
        </p:nvSpPr>
        <p:spPr>
          <a:xfrm>
            <a:off x="449618" y="1034953"/>
            <a:ext cx="4770766" cy="3607719"/>
          </a:xfrm>
          <a:prstGeom prst="rect">
            <a:avLst/>
          </a:prstGeom>
        </p:spPr>
        <p:txBody>
          <a:bodyPr lIns="34289" tIns="34289" rIns="34289" bIns="34289"/>
          <a:lstStyle>
            <a:lvl1pPr marL="0" indent="0" defTabSz="685800">
              <a:lnSpc>
                <a:spcPct val="90000"/>
              </a:lnSpc>
              <a:spcBef>
                <a:spcPts val="700"/>
              </a:spcBef>
              <a:buSzTx/>
              <a:buFontTx/>
              <a:buNone/>
              <a:defRPr sz="2000">
                <a:solidFill>
                  <a:srgbClr val="FFFFFF"/>
                </a:solidFill>
                <a:latin typeface="Times Roman"/>
                <a:ea typeface="Times Roman"/>
                <a:cs typeface="Times Roman"/>
                <a:sym typeface="Times Roman"/>
              </a:defRPr>
            </a:lvl1pPr>
            <a:lvl2pPr marL="0" indent="457200" defTabSz="685800">
              <a:lnSpc>
                <a:spcPct val="90000"/>
              </a:lnSpc>
              <a:spcBef>
                <a:spcPts val="700"/>
              </a:spcBef>
              <a:buSzTx/>
              <a:buFontTx/>
              <a:buNone/>
              <a:defRPr sz="2000">
                <a:solidFill>
                  <a:srgbClr val="FFFFFF"/>
                </a:solidFill>
                <a:latin typeface="Times New Roman"/>
                <a:ea typeface="Times New Roman"/>
                <a:cs typeface="Times New Roman"/>
                <a:sym typeface="Times New Roman"/>
              </a:defRPr>
            </a:lvl2pPr>
            <a:lvl3pPr marL="0" indent="914400" defTabSz="685800">
              <a:lnSpc>
                <a:spcPct val="90000"/>
              </a:lnSpc>
              <a:spcBef>
                <a:spcPts val="700"/>
              </a:spcBef>
              <a:buSzTx/>
              <a:buFontTx/>
              <a:buNone/>
              <a:defRPr sz="2000">
                <a:solidFill>
                  <a:srgbClr val="FFFFFF"/>
                </a:solidFill>
                <a:latin typeface="Times New Roman"/>
                <a:ea typeface="Times New Roman"/>
                <a:cs typeface="Times New Roman"/>
                <a:sym typeface="Times New Roman"/>
              </a:defRPr>
            </a:lvl3pPr>
            <a:lvl4pPr marL="0" indent="1371600" defTabSz="685800">
              <a:lnSpc>
                <a:spcPct val="90000"/>
              </a:lnSpc>
              <a:spcBef>
                <a:spcPts val="700"/>
              </a:spcBef>
              <a:buSzTx/>
              <a:buFontTx/>
              <a:buNone/>
              <a:defRPr sz="2000">
                <a:solidFill>
                  <a:srgbClr val="FFFFFF"/>
                </a:solidFill>
                <a:latin typeface="Times New Roman"/>
                <a:ea typeface="Times New Roman"/>
                <a:cs typeface="Times New Roman"/>
                <a:sym typeface="Times New Roman"/>
              </a:defRPr>
            </a:lvl4pPr>
            <a:lvl5pPr marL="0" indent="1828800" defTabSz="685800">
              <a:lnSpc>
                <a:spcPct val="90000"/>
              </a:lnSpc>
              <a:spcBef>
                <a:spcPts val="700"/>
              </a:spcBef>
              <a:buSzTx/>
              <a:buFontTx/>
              <a:buNone/>
              <a:defRPr sz="2000">
                <a:solidFill>
                  <a:srgbClr val="FFFFFF"/>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pic>
        <p:nvPicPr>
          <p:cNvPr id="112"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113" name="Slide Number"/>
          <p:cNvSpPr txBox="1">
            <a:spLocks noGrp="1"/>
          </p:cNvSpPr>
          <p:nvPr>
            <p:ph type="sldNum" sz="quarter" idx="2"/>
          </p:nvPr>
        </p:nvSpPr>
        <p:spPr>
          <a:xfrm>
            <a:off x="6553200" y="4542472"/>
            <a:ext cx="2133600" cy="449581"/>
          </a:xfrm>
          <a:prstGeom prst="rect">
            <a:avLst/>
          </a:prstGeom>
        </p:spPr>
        <p:txBody>
          <a:bodyPr lIns="34289" tIns="34289" rIns="34289" bIns="34289"/>
          <a:lstStyle>
            <a:lvl1pPr algn="l" defTabSz="342900">
              <a:defRPr sz="2600">
                <a:solidFill>
                  <a:srgbClr val="FFFFFF"/>
                </a:solidFill>
                <a:latin typeface="Trebuchet MS"/>
                <a:ea typeface="Trebuchet MS"/>
                <a:cs typeface="Trebuchet MS"/>
                <a:sym typeface="Trebuchet M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66797" y="4801227"/>
            <a:ext cx="220003" cy="205915"/>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1pPr>
      <a:lvl2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2pPr>
      <a:lvl3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3pPr>
      <a:lvl4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4pPr>
      <a:lvl5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5pPr>
      <a:lvl6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6pPr>
      <a:lvl7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7pPr>
      <a:lvl8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8pPr>
      <a:lvl9pPr marL="0" marR="0" indent="0" algn="ctr" defTabSz="342900" rtl="0" latinLnBrk="0">
        <a:lnSpc>
          <a:spcPct val="100000"/>
        </a:lnSpc>
        <a:spcBef>
          <a:spcPts val="0"/>
        </a:spcBef>
        <a:spcAft>
          <a:spcPts val="0"/>
        </a:spcAft>
        <a:buClrTx/>
        <a:buSzTx/>
        <a:buFontTx/>
        <a:buNone/>
        <a:tabLst/>
        <a:defRPr sz="3300" b="0" i="0" u="none" strike="noStrike" cap="none" spc="0" baseline="0">
          <a:solidFill>
            <a:srgbClr val="000000"/>
          </a:solidFill>
          <a:uFillTx/>
          <a:latin typeface="+mn-lt"/>
          <a:ea typeface="+mn-ea"/>
          <a:cs typeface="+mn-cs"/>
          <a:sym typeface="Calibri"/>
        </a:defRPr>
      </a:lvl9pPr>
    </p:titleStyle>
    <p:bodyStyle>
      <a:lvl1pPr marL="257175" marR="0" indent="-257175"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1pPr>
      <a:lvl2pPr marL="587829" marR="0" indent="-244929"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2pPr>
      <a:lvl3pPr marL="914400" marR="0" indent="-22860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3pPr>
      <a:lvl4pPr marL="1303019" marR="0" indent="-274319"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4pPr>
      <a:lvl5pPr marL="16459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5pPr>
      <a:lvl6pPr marL="19888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6pPr>
      <a:lvl7pPr marL="23317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7pPr>
      <a:lvl8pPr marL="26746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8pPr>
      <a:lvl9pPr marL="30175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jpe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4.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7.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4.jpeg"/><Relationship Id="rId5" Type="http://schemas.openxmlformats.org/officeDocument/2006/relationships/image" Target="../media/image7.jpe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41.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7.jpeg"/><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IATSE728.ORG" TargetMode="External"/><Relationship Id="rId7"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IATSE Local 728…"/>
          <p:cNvSpPr txBox="1">
            <a:spLocks noGrp="1"/>
          </p:cNvSpPr>
          <p:nvPr>
            <p:ph type="body" idx="21"/>
          </p:nvPr>
        </p:nvSpPr>
        <p:spPr>
          <a:xfrm>
            <a:off x="347598" y="1591537"/>
            <a:ext cx="6215232" cy="1066794"/>
          </a:xfrm>
          <a:prstGeom prst="rect">
            <a:avLst/>
          </a:prstGeom>
        </p:spPr>
        <p:txBody>
          <a:bodyPr/>
          <a:lstStyle/>
          <a:p>
            <a:r>
              <a:t>IATSE Local 728 </a:t>
            </a:r>
          </a:p>
          <a:p>
            <a:pPr>
              <a:defRPr sz="2600"/>
            </a:pPr>
            <a:r>
              <a:t>Future Member Presentation</a:t>
            </a:r>
          </a:p>
        </p:txBody>
      </p:sp>
      <p:sp>
        <p:nvSpPr>
          <p:cNvPr id="197" name="©2025 IATSE Local 728. All rights reserved."/>
          <p:cNvSpPr txBox="1"/>
          <p:nvPr/>
        </p:nvSpPr>
        <p:spPr>
          <a:xfrm>
            <a:off x="6020456" y="4827871"/>
            <a:ext cx="2971947" cy="25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300">
                <a:solidFill>
                  <a:srgbClr val="FFFFFF"/>
                </a:solidFill>
              </a:defRPr>
            </a:lvl1pPr>
          </a:lstStyle>
          <a:p>
            <a:r>
              <a:t>©2025 IATSE Local 728. All rights reserved.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780052"/>
            <a:ext cx="9133852" cy="4354664"/>
          </a:xfrm>
          <a:prstGeom prst="rect">
            <a:avLst/>
          </a:prstGeom>
          <a:ln w="12700">
            <a:miter lim="400000"/>
          </a:ln>
        </p:spPr>
      </p:pic>
      <p:pic>
        <p:nvPicPr>
          <p:cNvPr id="295"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296"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97"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98"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99" name="TextBox 3"/>
          <p:cNvSpPr txBox="1">
            <a:spLocks noGrp="1"/>
          </p:cNvSpPr>
          <p:nvPr>
            <p:ph type="body" idx="21"/>
          </p:nvPr>
        </p:nvSpPr>
        <p:spPr>
          <a:xfrm>
            <a:off x="316972" y="34461"/>
            <a:ext cx="7422131" cy="1287781"/>
          </a:xfrm>
          <a:prstGeom prst="rect">
            <a:avLst/>
          </a:prstGeom>
        </p:spPr>
        <p:txBody>
          <a:bodyPr/>
          <a:lstStyle/>
          <a:p>
            <a:r>
              <a:t>Jobs In Lighting the Set</a:t>
            </a:r>
          </a:p>
        </p:txBody>
      </p:sp>
      <p:pic>
        <p:nvPicPr>
          <p:cNvPr id="300"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301" name="Underwater Lighting Technician"/>
          <p:cNvSpPr txBox="1"/>
          <p:nvPr/>
        </p:nvSpPr>
        <p:spPr>
          <a:xfrm>
            <a:off x="2669090" y="4434514"/>
            <a:ext cx="4351547" cy="4597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FBEFE7"/>
                </a:solidFill>
                <a:latin typeface="+mj-lt"/>
                <a:ea typeface="+mj-ea"/>
                <a:cs typeface="+mj-cs"/>
                <a:sym typeface="Helvetica"/>
              </a:defRPr>
            </a:lvl1pPr>
          </a:lstStyle>
          <a:p>
            <a:r>
              <a:t>Underwater Lighting Technician</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Content Placeholder 9" descr="Content Placeholder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18" y="752928"/>
            <a:ext cx="5208415" cy="4377709"/>
          </a:xfrm>
          <a:prstGeom prst="rect">
            <a:avLst/>
          </a:prstGeom>
          <a:ln w="12700">
            <a:miter lim="400000"/>
          </a:ln>
        </p:spPr>
      </p:pic>
      <p:pic>
        <p:nvPicPr>
          <p:cNvPr id="306" name="Content Placeholder 10" descr="Content Placeholder 1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599693" y="771783"/>
            <a:ext cx="4551430" cy="4377479"/>
          </a:xfrm>
          <a:prstGeom prst="rect">
            <a:avLst/>
          </a:prstGeom>
          <a:ln w="12700">
            <a:miter lim="400000"/>
          </a:ln>
        </p:spPr>
      </p:pic>
      <p:pic>
        <p:nvPicPr>
          <p:cNvPr id="307" name="Picture 14" descr="Picture 14"/>
          <p:cNvPicPr>
            <a:picLocks noChangeAspect="1"/>
          </p:cNvPicPr>
          <p:nvPr/>
        </p:nvPicPr>
        <p:blipFill>
          <a:blip r:embed="rId5"/>
          <a:stretch>
            <a:fillRect/>
          </a:stretch>
        </p:blipFill>
        <p:spPr>
          <a:xfrm>
            <a:off x="0" y="747591"/>
            <a:ext cx="9218183" cy="273844"/>
          </a:xfrm>
          <a:prstGeom prst="rect">
            <a:avLst/>
          </a:prstGeom>
          <a:ln w="12700">
            <a:miter lim="400000"/>
          </a:ln>
        </p:spPr>
      </p:pic>
      <p:sp>
        <p:nvSpPr>
          <p:cNvPr id="308"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09"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10"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11" name="TextBox 3"/>
          <p:cNvSpPr txBox="1">
            <a:spLocks noGrp="1"/>
          </p:cNvSpPr>
          <p:nvPr>
            <p:ph type="body" idx="21"/>
          </p:nvPr>
        </p:nvSpPr>
        <p:spPr>
          <a:prstGeom prst="rect">
            <a:avLst/>
          </a:prstGeom>
        </p:spPr>
        <p:txBody>
          <a:bodyPr/>
          <a:lstStyle/>
          <a:p>
            <a:r>
              <a:t>Jobs In Lighting the Set</a:t>
            </a:r>
          </a:p>
        </p:txBody>
      </p:sp>
      <p:pic>
        <p:nvPicPr>
          <p:cNvPr id="312" name="IMG_1779.jpeg" descr="IMG_1779.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313" name="Condor Operator"/>
          <p:cNvSpPr txBox="1"/>
          <p:nvPr/>
        </p:nvSpPr>
        <p:spPr>
          <a:xfrm>
            <a:off x="3510279" y="4319185"/>
            <a:ext cx="2391332" cy="4597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FBEFE7"/>
                </a:solidFill>
                <a:latin typeface="+mj-lt"/>
                <a:ea typeface="+mj-ea"/>
                <a:cs typeface="+mj-cs"/>
                <a:sym typeface="Helvetica"/>
              </a:defRPr>
            </a:lvl1pPr>
          </a:lstStyle>
          <a:p>
            <a:r>
              <a:t>Condor Operator</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Downtown 056.jpg" descr="Downtown 056.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981" y="773423"/>
            <a:ext cx="9159962" cy="4370077"/>
          </a:xfrm>
          <a:prstGeom prst="rect">
            <a:avLst/>
          </a:prstGeom>
          <a:ln w="12700">
            <a:miter lim="400000"/>
          </a:ln>
        </p:spPr>
      </p:pic>
      <p:pic>
        <p:nvPicPr>
          <p:cNvPr id="318"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319"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20"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21"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22" name="TextBox 3"/>
          <p:cNvSpPr txBox="1">
            <a:spLocks noGrp="1"/>
          </p:cNvSpPr>
          <p:nvPr>
            <p:ph type="body" idx="21"/>
          </p:nvPr>
        </p:nvSpPr>
        <p:spPr>
          <a:prstGeom prst="rect">
            <a:avLst/>
          </a:prstGeom>
        </p:spPr>
        <p:txBody>
          <a:bodyPr/>
          <a:lstStyle/>
          <a:p>
            <a:r>
              <a:t>Jobs In Lighting the Set</a:t>
            </a:r>
          </a:p>
        </p:txBody>
      </p:sp>
      <p:pic>
        <p:nvPicPr>
          <p:cNvPr id="323"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324" name="Chief Rigging Technician"/>
          <p:cNvSpPr txBox="1"/>
          <p:nvPr/>
        </p:nvSpPr>
        <p:spPr>
          <a:xfrm>
            <a:off x="3108096" y="4228568"/>
            <a:ext cx="3453518" cy="4597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FBEFE7"/>
                </a:solidFill>
                <a:latin typeface="+mj-lt"/>
                <a:ea typeface="+mj-ea"/>
                <a:cs typeface="+mj-cs"/>
                <a:sym typeface="Helvetica"/>
              </a:defRPr>
            </a:lvl1pPr>
          </a:lstStyle>
          <a:p>
            <a:r>
              <a:t>Chief Rigging Technician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28" name="TextBox 3"/>
          <p:cNvSpPr txBox="1">
            <a:spLocks noGrp="1"/>
          </p:cNvSpPr>
          <p:nvPr>
            <p:ph type="body" idx="21"/>
          </p:nvPr>
        </p:nvSpPr>
        <p:spPr>
          <a:prstGeom prst="rect">
            <a:avLst/>
          </a:prstGeom>
        </p:spPr>
        <p:txBody>
          <a:bodyPr/>
          <a:lstStyle/>
          <a:p>
            <a:r>
              <a:t>Jobs In Lighting the Set</a:t>
            </a:r>
          </a:p>
        </p:txBody>
      </p:sp>
      <p:sp>
        <p:nvSpPr>
          <p:cNvPr id="329" name="Additional Job Classifications Include:…"/>
          <p:cNvSpPr txBox="1"/>
          <p:nvPr/>
        </p:nvSpPr>
        <p:spPr>
          <a:xfrm>
            <a:off x="437489" y="1471930"/>
            <a:ext cx="5992820" cy="2555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200" b="1">
                <a:solidFill>
                  <a:srgbClr val="DDDDDD"/>
                </a:solidFill>
                <a:latin typeface="+mj-lt"/>
                <a:ea typeface="+mj-ea"/>
                <a:cs typeface="+mj-cs"/>
                <a:sym typeface="Helvetica"/>
              </a:defRPr>
            </a:pPr>
            <a:r>
              <a:t>Additional Job Classifications Include:</a:t>
            </a:r>
          </a:p>
          <a:p>
            <a:pPr marL="230605" indent="-230605">
              <a:buSzPct val="100000"/>
              <a:buChar char="•"/>
              <a:defRPr sz="2300" b="1">
                <a:latin typeface="+mj-lt"/>
                <a:ea typeface="+mj-ea"/>
                <a:cs typeface="+mj-cs"/>
                <a:sym typeface="Helvetica"/>
              </a:defRPr>
            </a:pPr>
            <a:r>
              <a:t>Balloon Technician</a:t>
            </a:r>
          </a:p>
          <a:p>
            <a:pPr marL="230605" indent="-230605">
              <a:buSzPct val="100000"/>
              <a:buChar char="•"/>
              <a:defRPr sz="2300" b="1">
                <a:latin typeface="+mj-lt"/>
                <a:ea typeface="+mj-ea"/>
                <a:cs typeface="+mj-cs"/>
                <a:sym typeface="Helvetica"/>
              </a:defRPr>
            </a:pPr>
            <a:r>
              <a:t>DMX Technician</a:t>
            </a:r>
          </a:p>
          <a:p>
            <a:pPr marL="230605" indent="-230605">
              <a:buSzPct val="100000"/>
              <a:buChar char="•"/>
              <a:defRPr sz="2300" b="1">
                <a:latin typeface="+mj-lt"/>
                <a:ea typeface="+mj-ea"/>
                <a:cs typeface="+mj-cs"/>
                <a:sym typeface="Helvetica"/>
              </a:defRPr>
            </a:pPr>
            <a:r>
              <a:t>Fixture Technician</a:t>
            </a:r>
          </a:p>
          <a:p>
            <a:pPr marL="230605" indent="-230605">
              <a:buSzPct val="100000"/>
              <a:buChar char="•"/>
              <a:defRPr sz="2300" b="1">
                <a:latin typeface="+mj-lt"/>
                <a:ea typeface="+mj-ea"/>
                <a:cs typeface="+mj-cs"/>
                <a:sym typeface="Helvetica"/>
              </a:defRPr>
            </a:pPr>
            <a:r>
              <a:t>Lighting Control Technician</a:t>
            </a:r>
          </a:p>
          <a:p>
            <a:pPr marL="230605" indent="-230605">
              <a:buSzPct val="100000"/>
              <a:buChar char="•"/>
              <a:defRPr sz="2300" b="1">
                <a:latin typeface="+mj-lt"/>
                <a:ea typeface="+mj-ea"/>
                <a:cs typeface="+mj-cs"/>
                <a:sym typeface="Helvetica"/>
              </a:defRPr>
            </a:pPr>
            <a:r>
              <a:t>Rigging Crew</a:t>
            </a:r>
          </a:p>
          <a:p>
            <a:pPr marL="230605" indent="-230605">
              <a:buSzPct val="100000"/>
              <a:buChar char="•"/>
              <a:defRPr sz="2300" b="1">
                <a:latin typeface="+mj-lt"/>
                <a:ea typeface="+mj-ea"/>
                <a:cs typeface="+mj-cs"/>
                <a:sym typeface="Helvetica"/>
              </a:defRPr>
            </a:pPr>
            <a:r>
              <a:t>and more...</a:t>
            </a:r>
          </a:p>
        </p:txBody>
      </p:sp>
      <p:pic>
        <p:nvPicPr>
          <p:cNvPr id="330" name="IMG_2109.jpeg" descr="IMG_2109.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390495" y="1299316"/>
            <a:ext cx="3318679" cy="3320529"/>
          </a:xfrm>
          <a:custGeom>
            <a:avLst/>
            <a:gdLst/>
            <a:ahLst/>
            <a:cxnLst>
              <a:cxn ang="0">
                <a:pos x="wd2" y="hd2"/>
              </a:cxn>
              <a:cxn ang="5400000">
                <a:pos x="wd2" y="hd2"/>
              </a:cxn>
              <a:cxn ang="10800000">
                <a:pos x="wd2" y="hd2"/>
              </a:cxn>
              <a:cxn ang="16200000">
                <a:pos x="wd2" y="hd2"/>
              </a:cxn>
            </a:cxnLst>
            <a:rect l="0" t="0" r="r" b="b"/>
            <a:pathLst>
              <a:path w="20623" h="21547" extrusionOk="0">
                <a:moveTo>
                  <a:pt x="9909" y="0"/>
                </a:moveTo>
                <a:cubicBezTo>
                  <a:pt x="8412" y="64"/>
                  <a:pt x="6920" y="468"/>
                  <a:pt x="5529" y="1220"/>
                </a:cubicBezTo>
                <a:cubicBezTo>
                  <a:pt x="1149" y="3590"/>
                  <a:pt x="-918" y="8874"/>
                  <a:pt x="386" y="13710"/>
                </a:cubicBezTo>
                <a:cubicBezTo>
                  <a:pt x="401" y="13737"/>
                  <a:pt x="407" y="13760"/>
                  <a:pt x="399" y="13762"/>
                </a:cubicBezTo>
                <a:cubicBezTo>
                  <a:pt x="556" y="14336"/>
                  <a:pt x="759" y="14902"/>
                  <a:pt x="1013" y="15457"/>
                </a:cubicBezTo>
                <a:cubicBezTo>
                  <a:pt x="1952" y="17505"/>
                  <a:pt x="3713" y="19386"/>
                  <a:pt x="5644" y="20398"/>
                </a:cubicBezTo>
                <a:cubicBezTo>
                  <a:pt x="6657" y="20929"/>
                  <a:pt x="7988" y="21351"/>
                  <a:pt x="9129" y="21501"/>
                </a:cubicBezTo>
                <a:cubicBezTo>
                  <a:pt x="9869" y="21598"/>
                  <a:pt x="11465" y="21531"/>
                  <a:pt x="12242" y="21372"/>
                </a:cubicBezTo>
                <a:cubicBezTo>
                  <a:pt x="12786" y="21260"/>
                  <a:pt x="13301" y="21116"/>
                  <a:pt x="13795" y="20934"/>
                </a:cubicBezTo>
                <a:cubicBezTo>
                  <a:pt x="13796" y="20934"/>
                  <a:pt x="13797" y="20932"/>
                  <a:pt x="13798" y="20932"/>
                </a:cubicBezTo>
                <a:cubicBezTo>
                  <a:pt x="15241" y="20401"/>
                  <a:pt x="16486" y="19565"/>
                  <a:pt x="17628" y="18369"/>
                </a:cubicBezTo>
                <a:cubicBezTo>
                  <a:pt x="19184" y="16738"/>
                  <a:pt x="20144" y="14806"/>
                  <a:pt x="20508" y="12564"/>
                </a:cubicBezTo>
                <a:cubicBezTo>
                  <a:pt x="20682" y="11498"/>
                  <a:pt x="20654" y="9592"/>
                  <a:pt x="20449" y="8601"/>
                </a:cubicBezTo>
                <a:cubicBezTo>
                  <a:pt x="20156" y="7182"/>
                  <a:pt x="19507" y="5634"/>
                  <a:pt x="18723" y="4481"/>
                </a:cubicBezTo>
                <a:cubicBezTo>
                  <a:pt x="18185" y="3690"/>
                  <a:pt x="17104" y="2559"/>
                  <a:pt x="16355" y="2006"/>
                </a:cubicBezTo>
                <a:cubicBezTo>
                  <a:pt x="14793" y="851"/>
                  <a:pt x="13015" y="191"/>
                  <a:pt x="11198" y="31"/>
                </a:cubicBezTo>
                <a:cubicBezTo>
                  <a:pt x="10781" y="10"/>
                  <a:pt x="10323" y="-2"/>
                  <a:pt x="9909" y="0"/>
                </a:cubicBezTo>
                <a:close/>
              </a:path>
            </a:pathLst>
          </a:custGeom>
          <a:ln w="12700">
            <a:solidFill>
              <a:srgbClr val="DDDDDD"/>
            </a:solidFill>
            <a:miter lim="400000"/>
          </a:ln>
          <a:effectLst>
            <a:outerShdw blurRad="381000" dist="114300" rotWithShape="0">
              <a:srgbClr val="000000">
                <a:alpha val="75000"/>
              </a:srgbClr>
            </a:outerShdw>
          </a:effec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32" name="RigVideo.MOV" descr="RigVideo.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729578" y="773753"/>
            <a:ext cx="7759027" cy="4371283"/>
          </a:xfrm>
          <a:prstGeom prst="rect">
            <a:avLst/>
          </a:prstGeom>
          <a:ln w="12700">
            <a:miter lim="400000"/>
          </a:ln>
        </p:spPr>
      </p:pic>
      <p:pic>
        <p:nvPicPr>
          <p:cNvPr id="333" name="Picture 14" descr="Picture 14"/>
          <p:cNvPicPr>
            <a:picLocks noChangeAspect="1"/>
          </p:cNvPicPr>
          <p:nvPr/>
        </p:nvPicPr>
        <p:blipFill>
          <a:blip r:embed="rId6"/>
          <a:stretch>
            <a:fillRect/>
          </a:stretch>
        </p:blipFill>
        <p:spPr>
          <a:xfrm>
            <a:off x="0" y="747591"/>
            <a:ext cx="9218183" cy="273844"/>
          </a:xfrm>
          <a:prstGeom prst="rect">
            <a:avLst/>
          </a:prstGeom>
          <a:ln w="12700">
            <a:miter lim="400000"/>
          </a:ln>
        </p:spPr>
      </p:pic>
      <p:sp>
        <p:nvSpPr>
          <p:cNvPr id="334"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35"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36"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37" name="TextBox 3"/>
          <p:cNvSpPr txBox="1">
            <a:spLocks noGrp="1"/>
          </p:cNvSpPr>
          <p:nvPr>
            <p:ph type="body" idx="21"/>
          </p:nvPr>
        </p:nvSpPr>
        <p:spPr>
          <a:prstGeom prst="rect">
            <a:avLst/>
          </a:prstGeom>
        </p:spPr>
        <p:txBody>
          <a:bodyPr/>
          <a:lstStyle/>
          <a:p>
            <a:r>
              <a:t>Jobs In Lighting the Set</a:t>
            </a:r>
          </a:p>
        </p:txBody>
      </p:sp>
      <p:pic>
        <p:nvPicPr>
          <p:cNvPr id="338" name="IMG_1779.jpeg" descr="IMG_1779.jpe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90" fill="hold"/>
                                        <p:tgtEl>
                                          <p:spTgt spid="33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3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32"/>
                </p:tgtEl>
              </p:cMediaNode>
            </p:video>
            <p:seq concurrent="1" prevAc="none" nextAc="seek">
              <p:cTn id="12" restart="whenNotActive" fill="hold" evtFilter="cancelBubble" nodeType="interactiveSeq">
                <p:stCondLst>
                  <p:cond evt="onClick" delay="0">
                    <p:tgtEl>
                      <p:spTgt spid="33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32"/>
                                        </p:tgtEl>
                                      </p:cBhvr>
                                    </p:cmd>
                                  </p:childTnLst>
                                </p:cTn>
                              </p:par>
                            </p:childTnLst>
                          </p:cTn>
                        </p:par>
                      </p:childTnLst>
                    </p:cTn>
                  </p:par>
                </p:childTnLst>
              </p:cTn>
              <p:nextCondLst>
                <p:cond evt="onClick" delay="0">
                  <p:tgtEl>
                    <p:spTgt spid="33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Picture 14" descr="Picture 14"/>
          <p:cNvPicPr>
            <a:picLocks noChangeAspect="1"/>
          </p:cNvPicPr>
          <p:nvPr/>
        </p:nvPicPr>
        <p:blipFill>
          <a:blip r:embed="rId3"/>
          <a:stretch>
            <a:fillRect/>
          </a:stretch>
        </p:blipFill>
        <p:spPr>
          <a:xfrm>
            <a:off x="0" y="747591"/>
            <a:ext cx="9218183" cy="273844"/>
          </a:xfrm>
          <a:prstGeom prst="rect">
            <a:avLst/>
          </a:prstGeom>
          <a:ln w="12700">
            <a:miter lim="400000"/>
          </a:ln>
        </p:spPr>
      </p:pic>
      <p:sp>
        <p:nvSpPr>
          <p:cNvPr id="343"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44"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45"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46" name="TextBox 3"/>
          <p:cNvSpPr txBox="1">
            <a:spLocks noGrp="1"/>
          </p:cNvSpPr>
          <p:nvPr>
            <p:ph type="body" idx="21"/>
          </p:nvPr>
        </p:nvSpPr>
        <p:spPr>
          <a:xfrm>
            <a:off x="82846" y="34461"/>
            <a:ext cx="7904335" cy="1297951"/>
          </a:xfrm>
          <a:prstGeom prst="rect">
            <a:avLst/>
          </a:prstGeom>
        </p:spPr>
        <p:txBody>
          <a:bodyPr/>
          <a:lstStyle/>
          <a:p>
            <a:r>
              <a:t>Let’s Talk About </a:t>
            </a:r>
            <a:r>
              <a:rPr>
                <a:latin typeface="+mj-lt"/>
                <a:ea typeface="+mj-ea"/>
                <a:cs typeface="+mj-cs"/>
                <a:sym typeface="Helvetica"/>
              </a:rPr>
              <a:t>ELECTRICAL SAFETY</a:t>
            </a:r>
          </a:p>
        </p:txBody>
      </p:sp>
      <p:pic>
        <p:nvPicPr>
          <p:cNvPr id="347" name="IMG_1779.jpeg" descr="IMG_177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348" name="Content Placeholder 3" descr="Content Placeholder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98455" y="968200"/>
            <a:ext cx="4154798" cy="4011030"/>
          </a:xfrm>
          <a:custGeom>
            <a:avLst/>
            <a:gdLst/>
            <a:ahLst/>
            <a:cxnLst>
              <a:cxn ang="0">
                <a:pos x="wd2" y="hd2"/>
              </a:cxn>
              <a:cxn ang="5400000">
                <a:pos x="wd2" y="hd2"/>
              </a:cxn>
              <a:cxn ang="10800000">
                <a:pos x="wd2" y="hd2"/>
              </a:cxn>
              <a:cxn ang="16200000">
                <a:pos x="wd2" y="hd2"/>
              </a:cxn>
            </a:cxnLst>
            <a:rect l="0" t="0" r="r" b="b"/>
            <a:pathLst>
              <a:path w="21573" h="21528" extrusionOk="0">
                <a:moveTo>
                  <a:pt x="11165" y="7"/>
                </a:moveTo>
                <a:cubicBezTo>
                  <a:pt x="10189" y="-26"/>
                  <a:pt x="9145" y="60"/>
                  <a:pt x="8513" y="245"/>
                </a:cubicBezTo>
                <a:cubicBezTo>
                  <a:pt x="8361" y="290"/>
                  <a:pt x="8173" y="337"/>
                  <a:pt x="8097" y="350"/>
                </a:cubicBezTo>
                <a:cubicBezTo>
                  <a:pt x="8021" y="362"/>
                  <a:pt x="7920" y="387"/>
                  <a:pt x="7874" y="405"/>
                </a:cubicBezTo>
                <a:cubicBezTo>
                  <a:pt x="7829" y="423"/>
                  <a:pt x="7666" y="467"/>
                  <a:pt x="7514" y="503"/>
                </a:cubicBezTo>
                <a:cubicBezTo>
                  <a:pt x="6859" y="659"/>
                  <a:pt x="5669" y="1213"/>
                  <a:pt x="5033" y="1657"/>
                </a:cubicBezTo>
                <a:cubicBezTo>
                  <a:pt x="4857" y="1780"/>
                  <a:pt x="4702" y="1881"/>
                  <a:pt x="4688" y="1881"/>
                </a:cubicBezTo>
                <a:cubicBezTo>
                  <a:pt x="4525" y="1881"/>
                  <a:pt x="3070" y="3170"/>
                  <a:pt x="2659" y="3679"/>
                </a:cubicBezTo>
                <a:cubicBezTo>
                  <a:pt x="2582" y="3773"/>
                  <a:pt x="2438" y="3927"/>
                  <a:pt x="2339" y="4022"/>
                </a:cubicBezTo>
                <a:cubicBezTo>
                  <a:pt x="2240" y="4116"/>
                  <a:pt x="2160" y="4224"/>
                  <a:pt x="2160" y="4260"/>
                </a:cubicBezTo>
                <a:cubicBezTo>
                  <a:pt x="2160" y="4297"/>
                  <a:pt x="2102" y="4394"/>
                  <a:pt x="2030" y="4473"/>
                </a:cubicBezTo>
                <a:cubicBezTo>
                  <a:pt x="1958" y="4553"/>
                  <a:pt x="1883" y="4661"/>
                  <a:pt x="1863" y="4714"/>
                </a:cubicBezTo>
                <a:cubicBezTo>
                  <a:pt x="1844" y="4767"/>
                  <a:pt x="1800" y="4791"/>
                  <a:pt x="1766" y="4770"/>
                </a:cubicBezTo>
                <a:cubicBezTo>
                  <a:pt x="1725" y="4743"/>
                  <a:pt x="1716" y="4770"/>
                  <a:pt x="1742" y="4853"/>
                </a:cubicBezTo>
                <a:cubicBezTo>
                  <a:pt x="1768" y="4938"/>
                  <a:pt x="1752" y="4987"/>
                  <a:pt x="1688" y="5012"/>
                </a:cubicBezTo>
                <a:cubicBezTo>
                  <a:pt x="1638" y="5032"/>
                  <a:pt x="1574" y="5101"/>
                  <a:pt x="1546" y="5168"/>
                </a:cubicBezTo>
                <a:cubicBezTo>
                  <a:pt x="1518" y="5234"/>
                  <a:pt x="1433" y="5393"/>
                  <a:pt x="1356" y="5519"/>
                </a:cubicBezTo>
                <a:cubicBezTo>
                  <a:pt x="1280" y="5645"/>
                  <a:pt x="1196" y="5799"/>
                  <a:pt x="1169" y="5862"/>
                </a:cubicBezTo>
                <a:cubicBezTo>
                  <a:pt x="1141" y="5925"/>
                  <a:pt x="1034" y="6157"/>
                  <a:pt x="930" y="6378"/>
                </a:cubicBezTo>
                <a:cubicBezTo>
                  <a:pt x="826" y="6598"/>
                  <a:pt x="736" y="6792"/>
                  <a:pt x="732" y="6808"/>
                </a:cubicBezTo>
                <a:cubicBezTo>
                  <a:pt x="706" y="6904"/>
                  <a:pt x="646" y="7082"/>
                  <a:pt x="604" y="7181"/>
                </a:cubicBezTo>
                <a:cubicBezTo>
                  <a:pt x="542" y="7328"/>
                  <a:pt x="383" y="7936"/>
                  <a:pt x="353" y="8146"/>
                </a:cubicBezTo>
                <a:cubicBezTo>
                  <a:pt x="340" y="8235"/>
                  <a:pt x="319" y="8325"/>
                  <a:pt x="305" y="8348"/>
                </a:cubicBezTo>
                <a:cubicBezTo>
                  <a:pt x="265" y="8416"/>
                  <a:pt x="39" y="9793"/>
                  <a:pt x="23" y="10073"/>
                </a:cubicBezTo>
                <a:cubicBezTo>
                  <a:pt x="-9" y="10630"/>
                  <a:pt x="-8" y="11149"/>
                  <a:pt x="25" y="11449"/>
                </a:cubicBezTo>
                <a:cubicBezTo>
                  <a:pt x="44" y="11623"/>
                  <a:pt x="58" y="11847"/>
                  <a:pt x="56" y="11948"/>
                </a:cubicBezTo>
                <a:cubicBezTo>
                  <a:pt x="54" y="12049"/>
                  <a:pt x="77" y="12146"/>
                  <a:pt x="108" y="12165"/>
                </a:cubicBezTo>
                <a:cubicBezTo>
                  <a:pt x="138" y="12185"/>
                  <a:pt x="163" y="12303"/>
                  <a:pt x="163" y="12427"/>
                </a:cubicBezTo>
                <a:cubicBezTo>
                  <a:pt x="163" y="12837"/>
                  <a:pt x="693" y="14667"/>
                  <a:pt x="967" y="15198"/>
                </a:cubicBezTo>
                <a:cubicBezTo>
                  <a:pt x="1043" y="15346"/>
                  <a:pt x="1105" y="15500"/>
                  <a:pt x="1105" y="15541"/>
                </a:cubicBezTo>
                <a:cubicBezTo>
                  <a:pt x="1105" y="15583"/>
                  <a:pt x="1173" y="15707"/>
                  <a:pt x="1257" y="15818"/>
                </a:cubicBezTo>
                <a:cubicBezTo>
                  <a:pt x="1400" y="16007"/>
                  <a:pt x="1721" y="16510"/>
                  <a:pt x="1958" y="16917"/>
                </a:cubicBezTo>
                <a:cubicBezTo>
                  <a:pt x="2341" y="17574"/>
                  <a:pt x="3876" y="19097"/>
                  <a:pt x="4532" y="19471"/>
                </a:cubicBezTo>
                <a:cubicBezTo>
                  <a:pt x="4616" y="19519"/>
                  <a:pt x="4741" y="19609"/>
                  <a:pt x="4810" y="19672"/>
                </a:cubicBezTo>
                <a:cubicBezTo>
                  <a:pt x="4999" y="19842"/>
                  <a:pt x="6294" y="20560"/>
                  <a:pt x="6411" y="20560"/>
                </a:cubicBezTo>
                <a:cubicBezTo>
                  <a:pt x="6448" y="20560"/>
                  <a:pt x="6603" y="20624"/>
                  <a:pt x="6755" y="20703"/>
                </a:cubicBezTo>
                <a:cubicBezTo>
                  <a:pt x="6907" y="20781"/>
                  <a:pt x="7082" y="20847"/>
                  <a:pt x="7145" y="20847"/>
                </a:cubicBezTo>
                <a:cubicBezTo>
                  <a:pt x="7207" y="20847"/>
                  <a:pt x="7272" y="20871"/>
                  <a:pt x="7289" y="20899"/>
                </a:cubicBezTo>
                <a:cubicBezTo>
                  <a:pt x="7306" y="20926"/>
                  <a:pt x="7388" y="20962"/>
                  <a:pt x="7473" y="20977"/>
                </a:cubicBezTo>
                <a:cubicBezTo>
                  <a:pt x="7557" y="20993"/>
                  <a:pt x="7837" y="21060"/>
                  <a:pt x="8097" y="21126"/>
                </a:cubicBezTo>
                <a:cubicBezTo>
                  <a:pt x="8356" y="21193"/>
                  <a:pt x="8681" y="21276"/>
                  <a:pt x="8818" y="21310"/>
                </a:cubicBezTo>
                <a:cubicBezTo>
                  <a:pt x="8955" y="21343"/>
                  <a:pt x="9366" y="21396"/>
                  <a:pt x="9731" y="21427"/>
                </a:cubicBezTo>
                <a:cubicBezTo>
                  <a:pt x="10096" y="21458"/>
                  <a:pt x="10409" y="21496"/>
                  <a:pt x="10426" y="21514"/>
                </a:cubicBezTo>
                <a:cubicBezTo>
                  <a:pt x="10480" y="21574"/>
                  <a:pt x="12189" y="21422"/>
                  <a:pt x="12703" y="21312"/>
                </a:cubicBezTo>
                <a:cubicBezTo>
                  <a:pt x="12840" y="21282"/>
                  <a:pt x="13114" y="21229"/>
                  <a:pt x="13313" y="21190"/>
                </a:cubicBezTo>
                <a:cubicBezTo>
                  <a:pt x="13511" y="21152"/>
                  <a:pt x="13698" y="21097"/>
                  <a:pt x="13727" y="21069"/>
                </a:cubicBezTo>
                <a:cubicBezTo>
                  <a:pt x="13756" y="21041"/>
                  <a:pt x="13835" y="21018"/>
                  <a:pt x="13904" y="21018"/>
                </a:cubicBezTo>
                <a:cubicBezTo>
                  <a:pt x="13973" y="21018"/>
                  <a:pt x="14113" y="20982"/>
                  <a:pt x="14213" y="20937"/>
                </a:cubicBezTo>
                <a:cubicBezTo>
                  <a:pt x="14313" y="20892"/>
                  <a:pt x="14487" y="20816"/>
                  <a:pt x="14598" y="20766"/>
                </a:cubicBezTo>
                <a:cubicBezTo>
                  <a:pt x="14710" y="20717"/>
                  <a:pt x="14834" y="20675"/>
                  <a:pt x="14877" y="20675"/>
                </a:cubicBezTo>
                <a:cubicBezTo>
                  <a:pt x="14919" y="20675"/>
                  <a:pt x="15127" y="20584"/>
                  <a:pt x="15338" y="20473"/>
                </a:cubicBezTo>
                <a:cubicBezTo>
                  <a:pt x="15549" y="20361"/>
                  <a:pt x="15762" y="20263"/>
                  <a:pt x="15810" y="20255"/>
                </a:cubicBezTo>
                <a:cubicBezTo>
                  <a:pt x="15858" y="20248"/>
                  <a:pt x="15974" y="20186"/>
                  <a:pt x="16068" y="20117"/>
                </a:cubicBezTo>
                <a:cubicBezTo>
                  <a:pt x="16162" y="20048"/>
                  <a:pt x="16298" y="19964"/>
                  <a:pt x="16371" y="19931"/>
                </a:cubicBezTo>
                <a:cubicBezTo>
                  <a:pt x="16560" y="19846"/>
                  <a:pt x="16874" y="19648"/>
                  <a:pt x="17003" y="19533"/>
                </a:cubicBezTo>
                <a:cubicBezTo>
                  <a:pt x="17064" y="19479"/>
                  <a:pt x="17188" y="19389"/>
                  <a:pt x="17279" y="19331"/>
                </a:cubicBezTo>
                <a:cubicBezTo>
                  <a:pt x="17795" y="19005"/>
                  <a:pt x="19672" y="17057"/>
                  <a:pt x="19622" y="16898"/>
                </a:cubicBezTo>
                <a:cubicBezTo>
                  <a:pt x="19616" y="16878"/>
                  <a:pt x="19643" y="16823"/>
                  <a:pt x="19680" y="16777"/>
                </a:cubicBezTo>
                <a:cubicBezTo>
                  <a:pt x="19904" y="16499"/>
                  <a:pt x="20027" y="16318"/>
                  <a:pt x="20162" y="16063"/>
                </a:cubicBezTo>
                <a:cubicBezTo>
                  <a:pt x="20246" y="15906"/>
                  <a:pt x="20350" y="15736"/>
                  <a:pt x="20393" y="15686"/>
                </a:cubicBezTo>
                <a:cubicBezTo>
                  <a:pt x="20436" y="15636"/>
                  <a:pt x="20472" y="15574"/>
                  <a:pt x="20472" y="15548"/>
                </a:cubicBezTo>
                <a:cubicBezTo>
                  <a:pt x="20472" y="15522"/>
                  <a:pt x="20535" y="15356"/>
                  <a:pt x="20614" y="15179"/>
                </a:cubicBezTo>
                <a:cubicBezTo>
                  <a:pt x="20692" y="15003"/>
                  <a:pt x="20796" y="14768"/>
                  <a:pt x="20842" y="14657"/>
                </a:cubicBezTo>
                <a:cubicBezTo>
                  <a:pt x="20889" y="14547"/>
                  <a:pt x="20949" y="14414"/>
                  <a:pt x="20976" y="14359"/>
                </a:cubicBezTo>
                <a:cubicBezTo>
                  <a:pt x="21004" y="14304"/>
                  <a:pt x="21026" y="14210"/>
                  <a:pt x="21026" y="14150"/>
                </a:cubicBezTo>
                <a:cubicBezTo>
                  <a:pt x="21026" y="14091"/>
                  <a:pt x="21067" y="13930"/>
                  <a:pt x="21117" y="13793"/>
                </a:cubicBezTo>
                <a:cubicBezTo>
                  <a:pt x="21352" y="13134"/>
                  <a:pt x="21556" y="11781"/>
                  <a:pt x="21572" y="10791"/>
                </a:cubicBezTo>
                <a:cubicBezTo>
                  <a:pt x="21591" y="9586"/>
                  <a:pt x="21245" y="7784"/>
                  <a:pt x="20795" y="6751"/>
                </a:cubicBezTo>
                <a:cubicBezTo>
                  <a:pt x="20733" y="6609"/>
                  <a:pt x="20621" y="6351"/>
                  <a:pt x="20544" y="6178"/>
                </a:cubicBezTo>
                <a:cubicBezTo>
                  <a:pt x="20467" y="6004"/>
                  <a:pt x="20374" y="5798"/>
                  <a:pt x="20340" y="5720"/>
                </a:cubicBezTo>
                <a:cubicBezTo>
                  <a:pt x="20305" y="5641"/>
                  <a:pt x="20243" y="5550"/>
                  <a:pt x="20204" y="5517"/>
                </a:cubicBezTo>
                <a:cubicBezTo>
                  <a:pt x="20164" y="5485"/>
                  <a:pt x="20126" y="5421"/>
                  <a:pt x="20119" y="5374"/>
                </a:cubicBezTo>
                <a:cubicBezTo>
                  <a:pt x="20112" y="5328"/>
                  <a:pt x="20039" y="5187"/>
                  <a:pt x="19956" y="5061"/>
                </a:cubicBezTo>
                <a:cubicBezTo>
                  <a:pt x="19873" y="4936"/>
                  <a:pt x="19806" y="4802"/>
                  <a:pt x="19806" y="4763"/>
                </a:cubicBezTo>
                <a:cubicBezTo>
                  <a:pt x="19806" y="4724"/>
                  <a:pt x="19769" y="4706"/>
                  <a:pt x="19726" y="4723"/>
                </a:cubicBezTo>
                <a:cubicBezTo>
                  <a:pt x="19673" y="4743"/>
                  <a:pt x="19610" y="4671"/>
                  <a:pt x="19534" y="4505"/>
                </a:cubicBezTo>
                <a:cubicBezTo>
                  <a:pt x="19222" y="3829"/>
                  <a:pt x="17609" y="2279"/>
                  <a:pt x="16558" y="1643"/>
                </a:cubicBezTo>
                <a:cubicBezTo>
                  <a:pt x="16020" y="1317"/>
                  <a:pt x="15455" y="1028"/>
                  <a:pt x="14951" y="822"/>
                </a:cubicBezTo>
                <a:cubicBezTo>
                  <a:pt x="14737" y="735"/>
                  <a:pt x="14511" y="643"/>
                  <a:pt x="14450" y="618"/>
                </a:cubicBezTo>
                <a:cubicBezTo>
                  <a:pt x="14178" y="507"/>
                  <a:pt x="14111" y="485"/>
                  <a:pt x="14007" y="471"/>
                </a:cubicBezTo>
                <a:cubicBezTo>
                  <a:pt x="13946" y="463"/>
                  <a:pt x="13795" y="429"/>
                  <a:pt x="13673" y="396"/>
                </a:cubicBezTo>
                <a:cubicBezTo>
                  <a:pt x="12980" y="213"/>
                  <a:pt x="12721" y="161"/>
                  <a:pt x="12101" y="79"/>
                </a:cubicBezTo>
                <a:cubicBezTo>
                  <a:pt x="11809" y="41"/>
                  <a:pt x="11491" y="18"/>
                  <a:pt x="11165" y="7"/>
                </a:cubicBezTo>
                <a:close/>
              </a:path>
            </a:pathLst>
          </a:cu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Picture 14" descr="Picture 14"/>
          <p:cNvPicPr>
            <a:picLocks noChangeAspect="1"/>
          </p:cNvPicPr>
          <p:nvPr/>
        </p:nvPicPr>
        <p:blipFill>
          <a:blip r:embed="rId2"/>
          <a:stretch>
            <a:fillRect/>
          </a:stretch>
        </p:blipFill>
        <p:spPr>
          <a:xfrm>
            <a:off x="0" y="747591"/>
            <a:ext cx="9218183" cy="273844"/>
          </a:xfrm>
          <a:prstGeom prst="rect">
            <a:avLst/>
          </a:prstGeom>
          <a:ln w="12700">
            <a:miter lim="400000"/>
          </a:ln>
        </p:spPr>
      </p:pic>
      <p:sp>
        <p:nvSpPr>
          <p:cNvPr id="353"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54"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55"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56" name="TextBox 3"/>
          <p:cNvSpPr txBox="1">
            <a:spLocks noGrp="1"/>
          </p:cNvSpPr>
          <p:nvPr>
            <p:ph type="body" idx="21"/>
          </p:nvPr>
        </p:nvSpPr>
        <p:spPr>
          <a:prstGeom prst="rect">
            <a:avLst/>
          </a:prstGeom>
        </p:spPr>
        <p:txBody>
          <a:bodyPr/>
          <a:lstStyle/>
          <a:p>
            <a:r>
              <a:t>Safe Equipment</a:t>
            </a:r>
          </a:p>
        </p:txBody>
      </p:sp>
      <p:pic>
        <p:nvPicPr>
          <p:cNvPr id="357"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358" name="Content Placeholder 3" descr="Content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03596" y="940730"/>
            <a:ext cx="8736925" cy="390568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Picture 4" descr="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7946" y="731612"/>
            <a:ext cx="3566054" cy="4414839"/>
          </a:xfrm>
          <a:prstGeom prst="rect">
            <a:avLst/>
          </a:prstGeom>
          <a:ln w="12700">
            <a:miter lim="400000"/>
          </a:ln>
        </p:spPr>
      </p:pic>
      <p:pic>
        <p:nvPicPr>
          <p:cNvPr id="361"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362"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63"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64"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65" name="TextBox 3"/>
          <p:cNvSpPr txBox="1">
            <a:spLocks noGrp="1"/>
          </p:cNvSpPr>
          <p:nvPr>
            <p:ph type="body" idx="21"/>
          </p:nvPr>
        </p:nvSpPr>
        <p:spPr>
          <a:prstGeom prst="rect">
            <a:avLst/>
          </a:prstGeom>
        </p:spPr>
        <p:txBody>
          <a:bodyPr/>
          <a:lstStyle/>
          <a:p>
            <a:r>
              <a:t>Identifying Cables</a:t>
            </a:r>
          </a:p>
        </p:txBody>
      </p:sp>
      <p:pic>
        <p:nvPicPr>
          <p:cNvPr id="366"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367" name="Picture 3" descr="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 y="2074319"/>
            <a:ext cx="5585295" cy="3065957"/>
          </a:xfrm>
          <a:prstGeom prst="rect">
            <a:avLst/>
          </a:prstGeom>
          <a:ln w="12700">
            <a:miter lim="400000"/>
          </a:ln>
        </p:spPr>
      </p:pic>
      <p:sp>
        <p:nvSpPr>
          <p:cNvPr id="368" name="TextBox 5"/>
          <p:cNvSpPr txBox="1"/>
          <p:nvPr/>
        </p:nvSpPr>
        <p:spPr>
          <a:xfrm>
            <a:off x="58034" y="793432"/>
            <a:ext cx="5449449"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900" b="1">
                <a:latin typeface="+mj-lt"/>
                <a:ea typeface="+mj-ea"/>
                <a:cs typeface="+mj-cs"/>
                <a:sym typeface="Helvetica"/>
              </a:defRPr>
            </a:pPr>
            <a:r>
              <a:t>We color code cables to know if they are the: Ground, Neutral, or Hot Legs (carrying electricity).</a:t>
            </a:r>
          </a:p>
          <a:p>
            <a:pPr>
              <a:defRPr sz="1900" b="1">
                <a:latin typeface="+mj-lt"/>
                <a:ea typeface="+mj-ea"/>
                <a:cs typeface="+mj-cs"/>
                <a:sym typeface="Helvetica"/>
              </a:defRPr>
            </a:pPr>
            <a:r>
              <a:t>That’s why you need to pass a color blind test.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Picture 14" descr="Picture 14"/>
          <p:cNvPicPr>
            <a:picLocks noChangeAspect="1"/>
          </p:cNvPicPr>
          <p:nvPr/>
        </p:nvPicPr>
        <p:blipFill>
          <a:blip r:embed="rId2"/>
          <a:stretch>
            <a:fillRect/>
          </a:stretch>
        </p:blipFill>
        <p:spPr>
          <a:xfrm>
            <a:off x="0" y="747591"/>
            <a:ext cx="9218183" cy="273844"/>
          </a:xfrm>
          <a:prstGeom prst="rect">
            <a:avLst/>
          </a:prstGeom>
          <a:ln w="12700">
            <a:miter lim="400000"/>
          </a:ln>
        </p:spPr>
      </p:pic>
      <p:sp>
        <p:nvSpPr>
          <p:cNvPr id="373"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74"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75"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76" name="TextBox 3"/>
          <p:cNvSpPr txBox="1">
            <a:spLocks noGrp="1"/>
          </p:cNvSpPr>
          <p:nvPr>
            <p:ph type="body" idx="21"/>
          </p:nvPr>
        </p:nvSpPr>
        <p:spPr>
          <a:prstGeom prst="rect">
            <a:avLst/>
          </a:prstGeom>
        </p:spPr>
        <p:txBody>
          <a:bodyPr/>
          <a:lstStyle/>
          <a:p>
            <a:r>
              <a:t>Power Formula</a:t>
            </a:r>
          </a:p>
        </p:txBody>
      </p:sp>
      <p:sp>
        <p:nvSpPr>
          <p:cNvPr id="377" name="Content Placeholder 2"/>
          <p:cNvSpPr txBox="1">
            <a:spLocks noGrp="1"/>
          </p:cNvSpPr>
          <p:nvPr>
            <p:ph type="body" idx="1"/>
          </p:nvPr>
        </p:nvSpPr>
        <p:spPr>
          <a:xfrm>
            <a:off x="247798" y="887469"/>
            <a:ext cx="5311877" cy="4083135"/>
          </a:xfrm>
          <a:prstGeom prst="rect">
            <a:avLst/>
          </a:prstGeom>
        </p:spPr>
        <p:txBody>
          <a:bodyPr/>
          <a:lstStyle/>
          <a:p>
            <a:pPr defTabSz="548640">
              <a:lnSpc>
                <a:spcPct val="80000"/>
              </a:lnSpc>
              <a:spcBef>
                <a:spcPts val="200"/>
              </a:spcBef>
              <a:defRPr sz="1520"/>
            </a:pPr>
            <a:r>
              <a:t>P (watts) = I (amps) × E (volts) </a:t>
            </a:r>
          </a:p>
          <a:p>
            <a:pPr defTabSz="548640">
              <a:lnSpc>
                <a:spcPct val="80000"/>
              </a:lnSpc>
              <a:spcBef>
                <a:spcPts val="200"/>
              </a:spcBef>
              <a:defRPr sz="1520"/>
            </a:pPr>
            <a:r>
              <a:t>To avoid overloading the cables and the system, lighting technicians need to be able to calculate the current (amps) of each piece of lighting equipment and determine the total demand on the system. </a:t>
            </a:r>
          </a:p>
          <a:p>
            <a:pPr defTabSz="548640">
              <a:lnSpc>
                <a:spcPct val="80000"/>
              </a:lnSpc>
              <a:spcBef>
                <a:spcPts val="200"/>
              </a:spcBef>
              <a:defRPr sz="1520"/>
            </a:pPr>
            <a:r>
              <a:t>Load calculations are normally performed in amps because the capacity of the cable and the circuit-breaker ratings are in amps. </a:t>
            </a:r>
          </a:p>
          <a:p>
            <a:pPr defTabSz="548640">
              <a:lnSpc>
                <a:spcPct val="80000"/>
              </a:lnSpc>
              <a:spcBef>
                <a:spcPts val="200"/>
              </a:spcBef>
              <a:defRPr sz="1520"/>
            </a:pPr>
            <a:r>
              <a:t>The power formula gives the amperage of a light fixture from the wattage as follows:</a:t>
            </a:r>
          </a:p>
          <a:p>
            <a:pPr defTabSz="548640">
              <a:lnSpc>
                <a:spcPct val="80000"/>
              </a:lnSpc>
              <a:spcBef>
                <a:spcPts val="200"/>
              </a:spcBef>
              <a:defRPr sz="1520"/>
            </a:pPr>
            <a:endParaRPr/>
          </a:p>
          <a:p>
            <a:pPr defTabSz="548640">
              <a:lnSpc>
                <a:spcPct val="80000"/>
              </a:lnSpc>
              <a:spcBef>
                <a:spcPts val="200"/>
              </a:spcBef>
              <a:defRPr sz="1520"/>
            </a:pPr>
            <a:r>
              <a:t>P (watts)</a:t>
            </a:r>
            <a:br/>
            <a:r>
              <a:t>________ = I (amps) </a:t>
            </a:r>
          </a:p>
          <a:p>
            <a:pPr defTabSz="548640">
              <a:lnSpc>
                <a:spcPct val="80000"/>
              </a:lnSpc>
              <a:spcBef>
                <a:spcPts val="200"/>
              </a:spcBef>
              <a:defRPr sz="1520"/>
            </a:pPr>
            <a:r>
              <a:t>E (volts) </a:t>
            </a:r>
          </a:p>
          <a:p>
            <a:pPr defTabSz="548640">
              <a:lnSpc>
                <a:spcPct val="80000"/>
              </a:lnSpc>
              <a:spcBef>
                <a:spcPts val="200"/>
              </a:spcBef>
              <a:defRPr sz="1520"/>
            </a:pPr>
            <a:endParaRPr/>
          </a:p>
          <a:p>
            <a:pPr defTabSz="548640">
              <a:lnSpc>
                <a:spcPct val="80000"/>
              </a:lnSpc>
              <a:spcBef>
                <a:spcPts val="200"/>
              </a:spcBef>
              <a:defRPr sz="1520"/>
            </a:pPr>
            <a:r>
              <a:t>For example the amperage of a 5 kW light running on 120 V is: </a:t>
            </a:r>
          </a:p>
          <a:p>
            <a:pPr defTabSz="548640">
              <a:lnSpc>
                <a:spcPct val="80000"/>
              </a:lnSpc>
              <a:spcBef>
                <a:spcPts val="200"/>
              </a:spcBef>
              <a:defRPr sz="1520"/>
            </a:pPr>
            <a:endParaRPr/>
          </a:p>
          <a:p>
            <a:pPr defTabSz="548640">
              <a:lnSpc>
                <a:spcPct val="80000"/>
              </a:lnSpc>
              <a:spcBef>
                <a:spcPts val="200"/>
              </a:spcBef>
              <a:defRPr sz="1520"/>
            </a:pPr>
            <a:r>
              <a:t>5,000 W</a:t>
            </a:r>
            <a:br/>
            <a:r>
              <a:t>_______ = 41.6 A </a:t>
            </a:r>
          </a:p>
          <a:p>
            <a:pPr defTabSz="548640">
              <a:lnSpc>
                <a:spcPct val="80000"/>
              </a:lnSpc>
              <a:spcBef>
                <a:spcPts val="200"/>
              </a:spcBef>
              <a:defRPr sz="1520"/>
            </a:pPr>
            <a:r>
              <a:t>120 V </a:t>
            </a:r>
          </a:p>
        </p:txBody>
      </p:sp>
      <p:pic>
        <p:nvPicPr>
          <p:cNvPr id="378"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379"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9131" y="883896"/>
            <a:ext cx="2107114" cy="2107106"/>
          </a:xfrm>
          <a:prstGeom prst="rect">
            <a:avLst/>
          </a:prstGeom>
          <a:ln w="12700">
            <a:miter lim="400000"/>
          </a:ln>
        </p:spPr>
      </p:pic>
      <p:pic>
        <p:nvPicPr>
          <p:cNvPr id="380"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29131" y="2973046"/>
            <a:ext cx="2107114" cy="2107106"/>
          </a:xfrm>
          <a:prstGeom prst="rect">
            <a:avLst/>
          </a:prstGeom>
          <a:ln w="12700">
            <a:miter lim="400000"/>
          </a:ln>
        </p:spPr>
      </p:pic>
      <p:sp>
        <p:nvSpPr>
          <p:cNvPr id="381" name="Rectangle"/>
          <p:cNvSpPr/>
          <p:nvPr/>
        </p:nvSpPr>
        <p:spPr>
          <a:xfrm>
            <a:off x="6871170" y="4223850"/>
            <a:ext cx="248947" cy="561232"/>
          </a:xfrm>
          <a:prstGeom prst="rect">
            <a:avLst/>
          </a:prstGeom>
          <a:solidFill>
            <a:srgbClr val="FFFFFF"/>
          </a:solidFill>
          <a:ln w="25400">
            <a:solidFill>
              <a:srgbClr val="FFFFFF"/>
            </a:solidFill>
          </a:ln>
        </p:spPr>
        <p:txBody>
          <a:bodyPr lIns="45719" rIns="45719" anchor="ctr"/>
          <a:lstStyle/>
          <a:p>
            <a:endParaRPr/>
          </a:p>
        </p:txBody>
      </p:sp>
      <p:sp>
        <p:nvSpPr>
          <p:cNvPr id="382" name="Rectangle"/>
          <p:cNvSpPr/>
          <p:nvPr/>
        </p:nvSpPr>
        <p:spPr>
          <a:xfrm>
            <a:off x="6690617" y="4066955"/>
            <a:ext cx="610053" cy="317555"/>
          </a:xfrm>
          <a:prstGeom prst="rect">
            <a:avLst/>
          </a:prstGeom>
          <a:solidFill>
            <a:srgbClr val="FFFFFF"/>
          </a:solidFill>
          <a:ln w="25400">
            <a:solidFill>
              <a:srgbClr val="FFFFFF"/>
            </a:solidFill>
          </a:ln>
        </p:spPr>
        <p:txBody>
          <a:bodyPr lIns="45719" rIns="45719" anchor="ctr"/>
          <a:lstStyle/>
          <a:p>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Picture 14" descr="Picture 14"/>
          <p:cNvPicPr>
            <a:picLocks noChangeAspect="1"/>
          </p:cNvPicPr>
          <p:nvPr/>
        </p:nvPicPr>
        <p:blipFill>
          <a:blip r:embed="rId2"/>
          <a:stretch>
            <a:fillRect/>
          </a:stretch>
        </p:blipFill>
        <p:spPr>
          <a:xfrm>
            <a:off x="0" y="747591"/>
            <a:ext cx="9218183" cy="273844"/>
          </a:xfrm>
          <a:prstGeom prst="rect">
            <a:avLst/>
          </a:prstGeom>
          <a:ln w="12700">
            <a:miter lim="400000"/>
          </a:ln>
        </p:spPr>
      </p:pic>
      <p:sp>
        <p:nvSpPr>
          <p:cNvPr id="385"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86"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87"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88" name="TextBox 3"/>
          <p:cNvSpPr txBox="1">
            <a:spLocks noGrp="1"/>
          </p:cNvSpPr>
          <p:nvPr>
            <p:ph type="body" idx="21"/>
          </p:nvPr>
        </p:nvSpPr>
        <p:spPr>
          <a:prstGeom prst="rect">
            <a:avLst/>
          </a:prstGeom>
        </p:spPr>
        <p:txBody>
          <a:bodyPr/>
          <a:lstStyle/>
          <a:p>
            <a:r>
              <a:t>Calculate Actual Amperage</a:t>
            </a:r>
          </a:p>
        </p:txBody>
      </p:sp>
      <p:pic>
        <p:nvPicPr>
          <p:cNvPr id="389"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graphicFrame>
        <p:nvGraphicFramePr>
          <p:cNvPr id="390" name="Table 1"/>
          <p:cNvGraphicFramePr/>
          <p:nvPr/>
        </p:nvGraphicFramePr>
        <p:xfrm>
          <a:off x="338716" y="1228300"/>
          <a:ext cx="8466567" cy="3128036"/>
        </p:xfrm>
        <a:graphic>
          <a:graphicData uri="http://schemas.openxmlformats.org/drawingml/2006/table">
            <a:tbl>
              <a:tblPr bandRow="1">
                <a:tableStyleId>{4C3C2611-4C71-4FC5-86AE-919BDF0F9419}</a:tableStyleId>
              </a:tblPr>
              <a:tblGrid>
                <a:gridCol w="2166298">
                  <a:extLst>
                    <a:ext uri="{9D8B030D-6E8A-4147-A177-3AD203B41FA5}">
                      <a16:colId xmlns:a16="http://schemas.microsoft.com/office/drawing/2014/main" val="20000"/>
                    </a:ext>
                  </a:extLst>
                </a:gridCol>
                <a:gridCol w="3785872">
                  <a:extLst>
                    <a:ext uri="{9D8B030D-6E8A-4147-A177-3AD203B41FA5}">
                      <a16:colId xmlns:a16="http://schemas.microsoft.com/office/drawing/2014/main" val="20001"/>
                    </a:ext>
                  </a:extLst>
                </a:gridCol>
                <a:gridCol w="2514397">
                  <a:extLst>
                    <a:ext uri="{9D8B030D-6E8A-4147-A177-3AD203B41FA5}">
                      <a16:colId xmlns:a16="http://schemas.microsoft.com/office/drawing/2014/main" val="20002"/>
                    </a:ext>
                  </a:extLst>
                </a:gridCol>
              </a:tblGrid>
              <a:tr h="782009">
                <a:tc>
                  <a:txBody>
                    <a:bodyPr/>
                    <a:lstStyle/>
                    <a:p>
                      <a:pPr algn="ctr" defTabSz="342900">
                        <a:defRPr sz="1800"/>
                      </a:pPr>
                      <a:r>
                        <a:rPr sz="2200" b="1"/>
                        <a:t>Light</a:t>
                      </a:r>
                    </a:p>
                  </a:txBody>
                  <a:tcPr marL="0" marR="0" marT="0" marB="0" anchor="ctr" horzOverflow="overflow"/>
                </a:tc>
                <a:tc>
                  <a:txBody>
                    <a:bodyPr/>
                    <a:lstStyle/>
                    <a:p>
                      <a:pPr algn="ctr" defTabSz="342900">
                        <a:defRPr sz="1800"/>
                      </a:pPr>
                      <a:r>
                        <a:rPr sz="2200" b="1"/>
                        <a:t>Load Calculation</a:t>
                      </a:r>
                    </a:p>
                  </a:txBody>
                  <a:tcPr marL="0" marR="0" marT="0" marB="0" anchor="ctr" horzOverflow="overflow"/>
                </a:tc>
                <a:tc>
                  <a:txBody>
                    <a:bodyPr/>
                    <a:lstStyle/>
                    <a:p>
                      <a:pPr algn="ctr" defTabSz="342900">
                        <a:defRPr sz="1800"/>
                      </a:pPr>
                      <a:r>
                        <a:rPr sz="2200" b="1"/>
                        <a:t>Actual Load</a:t>
                      </a:r>
                    </a:p>
                  </a:txBody>
                  <a:tcPr marL="0" marR="0" marT="0" marB="0" anchor="ctr" horzOverflow="overflow"/>
                </a:tc>
                <a:extLst>
                  <a:ext uri="{0D108BD9-81ED-4DB2-BD59-A6C34878D82A}">
                    <a16:rowId xmlns:a16="http://schemas.microsoft.com/office/drawing/2014/main" val="10000"/>
                  </a:ext>
                </a:extLst>
              </a:tr>
              <a:tr h="782009">
                <a:tc>
                  <a:txBody>
                    <a:bodyPr/>
                    <a:lstStyle/>
                    <a:p>
                      <a:pPr algn="ctr" defTabSz="342900">
                        <a:defRPr sz="1800"/>
                      </a:pPr>
                      <a:r>
                        <a:rPr sz="2200"/>
                        <a:t>2k Fresnel</a:t>
                      </a:r>
                    </a:p>
                  </a:txBody>
                  <a:tcPr marL="0" marR="0" marT="0" marB="0" anchor="ctr" horzOverflow="overflow"/>
                </a:tc>
                <a:tc>
                  <a:txBody>
                    <a:bodyPr/>
                    <a:lstStyle/>
                    <a:p>
                      <a:pPr algn="ctr" defTabSz="342900">
                        <a:defRPr sz="1800"/>
                      </a:pPr>
                      <a:r>
                        <a:rPr sz="2200"/>
                        <a:t>2,000W ÷ 120V =</a:t>
                      </a:r>
                    </a:p>
                  </a:txBody>
                  <a:tcPr marL="0" marR="0" marT="0" marB="0" anchor="ctr" horzOverflow="overflow"/>
                </a:tc>
                <a:tc>
                  <a:txBody>
                    <a:bodyPr/>
                    <a:lstStyle/>
                    <a:p>
                      <a:pPr algn="ctr" defTabSz="342900">
                        <a:defRPr sz="1800"/>
                      </a:pPr>
                      <a:r>
                        <a:rPr sz="2200"/>
                        <a:t>16.6A</a:t>
                      </a:r>
                    </a:p>
                  </a:txBody>
                  <a:tcPr marL="0" marR="0" marT="0" marB="0" anchor="ctr" horzOverflow="overflow"/>
                </a:tc>
                <a:extLst>
                  <a:ext uri="{0D108BD9-81ED-4DB2-BD59-A6C34878D82A}">
                    <a16:rowId xmlns:a16="http://schemas.microsoft.com/office/drawing/2014/main" val="10001"/>
                  </a:ext>
                </a:extLst>
              </a:tr>
              <a:tr h="782009">
                <a:tc>
                  <a:txBody>
                    <a:bodyPr/>
                    <a:lstStyle/>
                    <a:p>
                      <a:pPr algn="ctr" defTabSz="342900">
                        <a:defRPr sz="1800"/>
                      </a:pPr>
                      <a:r>
                        <a:rPr sz="2200"/>
                        <a:t>5k Fresnel</a:t>
                      </a:r>
                    </a:p>
                  </a:txBody>
                  <a:tcPr marL="0" marR="0" marT="0" marB="0" anchor="ctr" horzOverflow="overflow"/>
                </a:tc>
                <a:tc>
                  <a:txBody>
                    <a:bodyPr/>
                    <a:lstStyle/>
                    <a:p>
                      <a:pPr algn="ctr" defTabSz="342900">
                        <a:defRPr sz="1800"/>
                      </a:pPr>
                      <a:r>
                        <a:rPr sz="2200"/>
                        <a:t>5,000W ÷ 120V =</a:t>
                      </a:r>
                    </a:p>
                  </a:txBody>
                  <a:tcPr marL="0" marR="0" marT="0" marB="0" anchor="ctr" horzOverflow="overflow"/>
                </a:tc>
                <a:tc>
                  <a:txBody>
                    <a:bodyPr/>
                    <a:lstStyle/>
                    <a:p>
                      <a:pPr algn="ctr" defTabSz="342900">
                        <a:defRPr sz="1800"/>
                      </a:pPr>
                      <a:r>
                        <a:rPr sz="2200"/>
                        <a:t>41.6A</a:t>
                      </a:r>
                    </a:p>
                  </a:txBody>
                  <a:tcPr marL="0" marR="0" marT="0" marB="0" anchor="ctr" horzOverflow="overflow"/>
                </a:tc>
                <a:extLst>
                  <a:ext uri="{0D108BD9-81ED-4DB2-BD59-A6C34878D82A}">
                    <a16:rowId xmlns:a16="http://schemas.microsoft.com/office/drawing/2014/main" val="10002"/>
                  </a:ext>
                </a:extLst>
              </a:tr>
              <a:tr h="782009">
                <a:tc>
                  <a:txBody>
                    <a:bodyPr/>
                    <a:lstStyle/>
                    <a:p>
                      <a:pPr algn="ctr" defTabSz="342900">
                        <a:defRPr sz="1800"/>
                      </a:pPr>
                      <a:r>
                        <a:rPr sz="2200"/>
                        <a:t>10k Fresnel</a:t>
                      </a:r>
                    </a:p>
                  </a:txBody>
                  <a:tcPr marL="0" marR="0" marT="0" marB="0" anchor="ctr" horzOverflow="overflow"/>
                </a:tc>
                <a:tc>
                  <a:txBody>
                    <a:bodyPr/>
                    <a:lstStyle/>
                    <a:p>
                      <a:pPr algn="ctr" defTabSz="342900">
                        <a:defRPr sz="1800"/>
                      </a:pPr>
                      <a:r>
                        <a:rPr sz="2200"/>
                        <a:t>10,000W ÷ 120V =</a:t>
                      </a:r>
                    </a:p>
                  </a:txBody>
                  <a:tcPr marL="0" marR="0" marT="0" marB="0" anchor="ctr" horzOverflow="overflow"/>
                </a:tc>
                <a:tc>
                  <a:txBody>
                    <a:bodyPr/>
                    <a:lstStyle/>
                    <a:p>
                      <a:pPr algn="ctr" defTabSz="342900">
                        <a:defRPr sz="1800"/>
                      </a:pPr>
                      <a:r>
                        <a:rPr sz="2200"/>
                        <a:t>83.3A</a:t>
                      </a:r>
                    </a:p>
                  </a:txBody>
                  <a:tcPr marL="0" marR="0" marT="0" marB="0" anchor="ctr" horzOverflow="overflow"/>
                </a:tc>
                <a:extLst>
                  <a:ext uri="{0D108BD9-81ED-4DB2-BD59-A6C34878D82A}">
                    <a16:rowId xmlns:a16="http://schemas.microsoft.com/office/drawing/2014/main" val="10003"/>
                  </a:ext>
                </a:extLst>
              </a:tr>
            </a:tbl>
          </a:graphicData>
        </a:graphic>
      </p:graphicFrame>
      <p:graphicFrame>
        <p:nvGraphicFramePr>
          <p:cNvPr id="391" name="Table 1-1"/>
          <p:cNvGraphicFramePr/>
          <p:nvPr/>
        </p:nvGraphicFramePr>
        <p:xfrm>
          <a:off x="6269616" y="2015700"/>
          <a:ext cx="2514397" cy="782009"/>
        </p:xfrm>
        <a:graphic>
          <a:graphicData uri="http://schemas.openxmlformats.org/drawingml/2006/table">
            <a:tbl>
              <a:tblPr bandRow="1">
                <a:tableStyleId>{4C3C2611-4C71-4FC5-86AE-919BDF0F9419}</a:tableStyleId>
              </a:tblPr>
              <a:tblGrid>
                <a:gridCol w="2514397">
                  <a:extLst>
                    <a:ext uri="{9D8B030D-6E8A-4147-A177-3AD203B41FA5}">
                      <a16:colId xmlns:a16="http://schemas.microsoft.com/office/drawing/2014/main" val="20000"/>
                    </a:ext>
                  </a:extLst>
                </a:gridCol>
              </a:tblGrid>
              <a:tr h="782009">
                <a:tc>
                  <a:txBody>
                    <a:bodyPr/>
                    <a:lstStyle/>
                    <a:p>
                      <a:pPr algn="ctr" defTabSz="342900">
                        <a:defRPr sz="1800"/>
                      </a:pPr>
                      <a:r>
                        <a:rPr sz="2200"/>
                        <a:t>????</a:t>
                      </a:r>
                    </a:p>
                  </a:txBody>
                  <a:tcPr marL="0" marR="0" marT="0" marB="0" anchor="ctr" horzOverflow="overflow">
                    <a:solidFill>
                      <a:srgbClr val="E2E6E6"/>
                    </a:solidFill>
                  </a:tcPr>
                </a:tc>
                <a:extLst>
                  <a:ext uri="{0D108BD9-81ED-4DB2-BD59-A6C34878D82A}">
                    <a16:rowId xmlns:a16="http://schemas.microsoft.com/office/drawing/2014/main" val="10000"/>
                  </a:ext>
                </a:extLst>
              </a:tr>
            </a:tbl>
          </a:graphicData>
        </a:graphic>
      </p:graphicFrame>
      <p:graphicFrame>
        <p:nvGraphicFramePr>
          <p:cNvPr id="392" name="Table 1-1-1"/>
          <p:cNvGraphicFramePr/>
          <p:nvPr/>
        </p:nvGraphicFramePr>
        <p:xfrm>
          <a:off x="6269616" y="2790400"/>
          <a:ext cx="2514397" cy="782009"/>
        </p:xfrm>
        <a:graphic>
          <a:graphicData uri="http://schemas.openxmlformats.org/drawingml/2006/table">
            <a:tbl>
              <a:tblPr bandRow="1">
                <a:tableStyleId>{4C3C2611-4C71-4FC5-86AE-919BDF0F9419}</a:tableStyleId>
              </a:tblPr>
              <a:tblGrid>
                <a:gridCol w="2514397">
                  <a:extLst>
                    <a:ext uri="{9D8B030D-6E8A-4147-A177-3AD203B41FA5}">
                      <a16:colId xmlns:a16="http://schemas.microsoft.com/office/drawing/2014/main" val="20000"/>
                    </a:ext>
                  </a:extLst>
                </a:gridCol>
              </a:tblGrid>
              <a:tr h="782009">
                <a:tc>
                  <a:txBody>
                    <a:bodyPr/>
                    <a:lstStyle/>
                    <a:p>
                      <a:pPr algn="ctr" defTabSz="342900">
                        <a:defRPr sz="1800"/>
                      </a:pPr>
                      <a:r>
                        <a:rPr sz="2200"/>
                        <a:t>????</a:t>
                      </a:r>
                    </a:p>
                  </a:txBody>
                  <a:tcPr marL="0" marR="0" marT="0" marB="0" anchor="ctr" horzOverflow="overflow">
                    <a:solidFill>
                      <a:srgbClr val="E2E6E6"/>
                    </a:solidFill>
                  </a:tcPr>
                </a:tc>
                <a:extLst>
                  <a:ext uri="{0D108BD9-81ED-4DB2-BD59-A6C34878D82A}">
                    <a16:rowId xmlns:a16="http://schemas.microsoft.com/office/drawing/2014/main" val="10000"/>
                  </a:ext>
                </a:extLst>
              </a:tr>
            </a:tbl>
          </a:graphicData>
        </a:graphic>
      </p:graphicFrame>
      <p:graphicFrame>
        <p:nvGraphicFramePr>
          <p:cNvPr id="393" name="Table 1-1-1-1"/>
          <p:cNvGraphicFramePr/>
          <p:nvPr/>
        </p:nvGraphicFramePr>
        <p:xfrm>
          <a:off x="6269616" y="3577800"/>
          <a:ext cx="2514397" cy="782009"/>
        </p:xfrm>
        <a:graphic>
          <a:graphicData uri="http://schemas.openxmlformats.org/drawingml/2006/table">
            <a:tbl>
              <a:tblPr bandRow="1">
                <a:tableStyleId>{4C3C2611-4C71-4FC5-86AE-919BDF0F9419}</a:tableStyleId>
              </a:tblPr>
              <a:tblGrid>
                <a:gridCol w="2514397">
                  <a:extLst>
                    <a:ext uri="{9D8B030D-6E8A-4147-A177-3AD203B41FA5}">
                      <a16:colId xmlns:a16="http://schemas.microsoft.com/office/drawing/2014/main" val="20000"/>
                    </a:ext>
                  </a:extLst>
                </a:gridCol>
              </a:tblGrid>
              <a:tr h="782009">
                <a:tc>
                  <a:txBody>
                    <a:bodyPr/>
                    <a:lstStyle/>
                    <a:p>
                      <a:pPr algn="ctr" defTabSz="342900">
                        <a:defRPr sz="1800"/>
                      </a:pPr>
                      <a:r>
                        <a:rPr sz="2200"/>
                        <a:t>????</a:t>
                      </a:r>
                    </a:p>
                  </a:txBody>
                  <a:tcPr marL="0" marR="0" marT="0" marB="0" anchor="ctr" horzOverflow="overflow">
                    <a:solidFill>
                      <a:srgbClr val="E2E6E6"/>
                    </a:solidFill>
                  </a:tcPr>
                </a:tc>
                <a:extLst>
                  <a:ext uri="{0D108BD9-81ED-4DB2-BD59-A6C34878D82A}">
                    <a16:rowId xmlns:a16="http://schemas.microsoft.com/office/drawing/2014/main" val="10000"/>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9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39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3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1" animBg="1" advAuto="0"/>
      <p:bldP spid="392" grpId="2" animBg="1" advAuto="0"/>
      <p:bldP spid="393"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Picture 14" descr="Picture 14"/>
          <p:cNvPicPr>
            <a:picLocks noChangeAspect="1"/>
          </p:cNvPicPr>
          <p:nvPr/>
        </p:nvPicPr>
        <p:blipFill>
          <a:blip r:embed="rId2"/>
          <a:stretch>
            <a:fillRect/>
          </a:stretch>
        </p:blipFill>
        <p:spPr>
          <a:xfrm>
            <a:off x="0" y="747591"/>
            <a:ext cx="9218183" cy="273844"/>
          </a:xfrm>
          <a:prstGeom prst="rect">
            <a:avLst/>
          </a:prstGeom>
          <a:ln w="12700">
            <a:miter lim="400000"/>
          </a:ln>
        </p:spPr>
      </p:pic>
      <p:sp>
        <p:nvSpPr>
          <p:cNvPr id="200"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01"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02"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03" name="IATSE Local 728 Lighting Techs"/>
          <p:cNvSpPr txBox="1">
            <a:spLocks noGrp="1"/>
          </p:cNvSpPr>
          <p:nvPr>
            <p:ph type="body" idx="21"/>
          </p:nvPr>
        </p:nvSpPr>
        <p:spPr>
          <a:xfrm>
            <a:off x="165225" y="34461"/>
            <a:ext cx="7573878" cy="678181"/>
          </a:xfrm>
          <a:prstGeom prst="rect">
            <a:avLst/>
          </a:prstGeom>
        </p:spPr>
        <p:txBody>
          <a:bodyPr/>
          <a:lstStyle/>
          <a:p>
            <a:r>
              <a:t>IATSE Local 728 Lighting Techs</a:t>
            </a:r>
          </a:p>
        </p:txBody>
      </p:sp>
      <p:sp>
        <p:nvSpPr>
          <p:cNvPr id="204" name="Subtitle 2"/>
          <p:cNvSpPr txBox="1">
            <a:spLocks noGrp="1"/>
          </p:cNvSpPr>
          <p:nvPr>
            <p:ph type="body" sz="half" idx="1"/>
          </p:nvPr>
        </p:nvSpPr>
        <p:spPr>
          <a:xfrm>
            <a:off x="449618" y="1034953"/>
            <a:ext cx="4564549" cy="3607719"/>
          </a:xfrm>
          <a:prstGeom prst="rect">
            <a:avLst/>
          </a:prstGeom>
        </p:spPr>
        <p:txBody>
          <a:bodyPr anchor="ctr"/>
          <a:lstStyle>
            <a:lvl1pPr>
              <a:lnSpc>
                <a:spcPct val="80000"/>
              </a:lnSpc>
              <a:spcBef>
                <a:spcPts val="300"/>
              </a:spcBef>
              <a:defRPr sz="3200"/>
            </a:lvl1pPr>
          </a:lstStyle>
          <a:p>
            <a:r>
              <a:t>Chartered in 1939, IATSE Local 728 is the only labor organization in the world solely dedicated to the art of lighting motion pictures and television productions. </a:t>
            </a:r>
          </a:p>
        </p:txBody>
      </p:sp>
      <p:pic>
        <p:nvPicPr>
          <p:cNvPr id="205"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206" name="Picture 6" descr="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93035" y="757263"/>
            <a:ext cx="3950965" cy="438623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DSC01105.jpg" descr="DSC0110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293221" y="612245"/>
            <a:ext cx="3850779" cy="4531255"/>
          </a:xfrm>
          <a:prstGeom prst="rect">
            <a:avLst/>
          </a:prstGeom>
          <a:ln w="12700">
            <a:miter lim="400000"/>
          </a:ln>
        </p:spPr>
      </p:pic>
      <p:pic>
        <p:nvPicPr>
          <p:cNvPr id="396" name="Picture 14" descr="Picture 14"/>
          <p:cNvPicPr>
            <a:picLocks noChangeAspect="1"/>
          </p:cNvPicPr>
          <p:nvPr/>
        </p:nvPicPr>
        <p:blipFill>
          <a:blip r:embed="rId3"/>
          <a:stretch>
            <a:fillRect/>
          </a:stretch>
        </p:blipFill>
        <p:spPr>
          <a:xfrm>
            <a:off x="0" y="747591"/>
            <a:ext cx="9218183" cy="273844"/>
          </a:xfrm>
          <a:prstGeom prst="rect">
            <a:avLst/>
          </a:prstGeom>
          <a:ln w="12700">
            <a:miter lim="400000"/>
          </a:ln>
        </p:spPr>
      </p:pic>
      <p:sp>
        <p:nvSpPr>
          <p:cNvPr id="397"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98"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399"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00" name="TextBox 3"/>
          <p:cNvSpPr txBox="1">
            <a:spLocks noGrp="1"/>
          </p:cNvSpPr>
          <p:nvPr>
            <p:ph type="body" idx="21"/>
          </p:nvPr>
        </p:nvSpPr>
        <p:spPr>
          <a:prstGeom prst="rect">
            <a:avLst/>
          </a:prstGeom>
        </p:spPr>
        <p:txBody>
          <a:bodyPr/>
          <a:lstStyle/>
          <a:p>
            <a:r>
              <a:t>Paper Loads</a:t>
            </a:r>
          </a:p>
        </p:txBody>
      </p:sp>
      <p:sp>
        <p:nvSpPr>
          <p:cNvPr id="401" name="Content Placeholder 2"/>
          <p:cNvSpPr txBox="1">
            <a:spLocks noGrp="1"/>
          </p:cNvSpPr>
          <p:nvPr>
            <p:ph type="body" sz="half" idx="1"/>
          </p:nvPr>
        </p:nvSpPr>
        <p:spPr>
          <a:xfrm>
            <a:off x="254885" y="924887"/>
            <a:ext cx="4770766" cy="3607718"/>
          </a:xfrm>
          <a:prstGeom prst="rect">
            <a:avLst/>
          </a:prstGeom>
        </p:spPr>
        <p:txBody>
          <a:bodyPr/>
          <a:lstStyle>
            <a:lvl1pPr>
              <a:defRPr sz="2500"/>
            </a:lvl1pPr>
          </a:lstStyle>
          <a:p>
            <a:r>
              <a:t>The math can be significantly simplified by dividing the wattage by 100 rather than 120V. </a:t>
            </a:r>
          </a:p>
        </p:txBody>
      </p:sp>
      <p:pic>
        <p:nvPicPr>
          <p:cNvPr id="402" name="IMG_1779.jpeg" descr="IMG_177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403" name="6,000W ÷ 100 = 60A"/>
          <p:cNvSpPr txBox="1"/>
          <p:nvPr/>
        </p:nvSpPr>
        <p:spPr>
          <a:xfrm>
            <a:off x="800522" y="2272677"/>
            <a:ext cx="2597310"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t>6,000W ÷ 100 = 60A</a:t>
            </a:r>
          </a:p>
        </p:txBody>
      </p:sp>
      <p:sp>
        <p:nvSpPr>
          <p:cNvPr id="404" name="6,000W ÷ 120 = 50A"/>
          <p:cNvSpPr txBox="1"/>
          <p:nvPr/>
        </p:nvSpPr>
        <p:spPr>
          <a:xfrm>
            <a:off x="800522" y="2792343"/>
            <a:ext cx="2597310"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lvl1pPr>
          </a:lstStyle>
          <a:p>
            <a:r>
              <a:t>6,000W ÷ 120 = 50A</a:t>
            </a:r>
          </a:p>
        </p:txBody>
      </p:sp>
      <p:sp>
        <p:nvSpPr>
          <p:cNvPr id="405" name="Content Placeholder 2"/>
          <p:cNvSpPr txBox="1"/>
          <p:nvPr/>
        </p:nvSpPr>
        <p:spPr>
          <a:xfrm>
            <a:off x="254885" y="3168553"/>
            <a:ext cx="4770766" cy="36077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normAutofit/>
          </a:bodyPr>
          <a:lstStyle>
            <a:lvl1pPr defTabSz="685800">
              <a:lnSpc>
                <a:spcPct val="90000"/>
              </a:lnSpc>
              <a:spcBef>
                <a:spcPts val="700"/>
              </a:spcBef>
              <a:defRPr sz="2500">
                <a:solidFill>
                  <a:srgbClr val="FFFFFF"/>
                </a:solidFill>
                <a:latin typeface="Times Roman"/>
                <a:ea typeface="Times Roman"/>
                <a:cs typeface="Times Roman"/>
                <a:sym typeface="Times Roman"/>
              </a:defRPr>
            </a:lvl1pPr>
          </a:lstStyle>
          <a:p>
            <a:r>
              <a:t>In our industry we call this method using “paper loads”. It is a shortcut method that makes it easy to make load calculations quickly and provides a margin for safety.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Picture 14" descr="Picture 14"/>
          <p:cNvPicPr>
            <a:picLocks noChangeAspect="1"/>
          </p:cNvPicPr>
          <p:nvPr/>
        </p:nvPicPr>
        <p:blipFill>
          <a:blip r:embed="rId2"/>
          <a:stretch>
            <a:fillRect/>
          </a:stretch>
        </p:blipFill>
        <p:spPr>
          <a:xfrm>
            <a:off x="0" y="747591"/>
            <a:ext cx="9218183" cy="273844"/>
          </a:xfrm>
          <a:prstGeom prst="rect">
            <a:avLst/>
          </a:prstGeom>
          <a:ln w="12700">
            <a:miter lim="400000"/>
          </a:ln>
        </p:spPr>
      </p:pic>
      <p:sp>
        <p:nvSpPr>
          <p:cNvPr id="408"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09"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10"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11" name="TextBox 3"/>
          <p:cNvSpPr txBox="1">
            <a:spLocks noGrp="1"/>
          </p:cNvSpPr>
          <p:nvPr>
            <p:ph type="body" idx="21"/>
          </p:nvPr>
        </p:nvSpPr>
        <p:spPr>
          <a:xfrm>
            <a:off x="316972" y="34461"/>
            <a:ext cx="7577276" cy="678181"/>
          </a:xfrm>
          <a:prstGeom prst="rect">
            <a:avLst/>
          </a:prstGeom>
        </p:spPr>
        <p:txBody>
          <a:bodyPr/>
          <a:lstStyle/>
          <a:p>
            <a:r>
              <a:t>Determine Power Requirements</a:t>
            </a:r>
          </a:p>
        </p:txBody>
      </p:sp>
      <p:pic>
        <p:nvPicPr>
          <p:cNvPr id="412"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graphicFrame>
        <p:nvGraphicFramePr>
          <p:cNvPr id="413" name="Table 1"/>
          <p:cNvGraphicFramePr/>
          <p:nvPr/>
        </p:nvGraphicFramePr>
        <p:xfrm>
          <a:off x="262842" y="1034953"/>
          <a:ext cx="8479269" cy="3140740"/>
        </p:xfrm>
        <a:graphic>
          <a:graphicData uri="http://schemas.openxmlformats.org/drawingml/2006/table">
            <a:tbl>
              <a:tblPr bandRow="1">
                <a:tableStyleId>{4C3C2611-4C71-4FC5-86AE-919BDF0F9419}</a:tableStyleId>
              </a:tblPr>
              <a:tblGrid>
                <a:gridCol w="1700199">
                  <a:extLst>
                    <a:ext uri="{9D8B030D-6E8A-4147-A177-3AD203B41FA5}">
                      <a16:colId xmlns:a16="http://schemas.microsoft.com/office/drawing/2014/main" val="20000"/>
                    </a:ext>
                  </a:extLst>
                </a:gridCol>
                <a:gridCol w="2971308">
                  <a:extLst>
                    <a:ext uri="{9D8B030D-6E8A-4147-A177-3AD203B41FA5}">
                      <a16:colId xmlns:a16="http://schemas.microsoft.com/office/drawing/2014/main" val="20001"/>
                    </a:ext>
                  </a:extLst>
                </a:gridCol>
                <a:gridCol w="1973402">
                  <a:extLst>
                    <a:ext uri="{9D8B030D-6E8A-4147-A177-3AD203B41FA5}">
                      <a16:colId xmlns:a16="http://schemas.microsoft.com/office/drawing/2014/main" val="20002"/>
                    </a:ext>
                  </a:extLst>
                </a:gridCol>
                <a:gridCol w="1973402">
                  <a:extLst>
                    <a:ext uri="{9D8B030D-6E8A-4147-A177-3AD203B41FA5}">
                      <a16:colId xmlns:a16="http://schemas.microsoft.com/office/drawing/2014/main" val="20003"/>
                    </a:ext>
                  </a:extLst>
                </a:gridCol>
              </a:tblGrid>
              <a:tr h="782009">
                <a:tc>
                  <a:txBody>
                    <a:bodyPr/>
                    <a:lstStyle/>
                    <a:p>
                      <a:pPr algn="ctr" defTabSz="342900">
                        <a:defRPr sz="1800"/>
                      </a:pPr>
                      <a:r>
                        <a:rPr sz="2200" b="1"/>
                        <a:t>Light</a:t>
                      </a:r>
                    </a:p>
                  </a:txBody>
                  <a:tcPr marL="0" marR="0" marT="0" marB="0" anchor="ctr" horzOverflow="overflow"/>
                </a:tc>
                <a:tc>
                  <a:txBody>
                    <a:bodyPr/>
                    <a:lstStyle/>
                    <a:p>
                      <a:pPr algn="ctr" defTabSz="342900">
                        <a:defRPr sz="1800"/>
                      </a:pPr>
                      <a:r>
                        <a:rPr sz="2200" b="1"/>
                        <a:t>Load Calculation</a:t>
                      </a:r>
                    </a:p>
                  </a:txBody>
                  <a:tcPr marL="0" marR="0" marT="0" marB="0" anchor="ctr" horzOverflow="overflow"/>
                </a:tc>
                <a:tc>
                  <a:txBody>
                    <a:bodyPr/>
                    <a:lstStyle/>
                    <a:p>
                      <a:pPr algn="ctr" defTabSz="342900">
                        <a:defRPr sz="1800"/>
                      </a:pPr>
                      <a:r>
                        <a:rPr sz="2200" b="1"/>
                        <a:t>Actual Load</a:t>
                      </a:r>
                    </a:p>
                  </a:txBody>
                  <a:tcPr marL="0" marR="0" marT="0" marB="0" anchor="ctr" horzOverflow="overflow"/>
                </a:tc>
                <a:tc>
                  <a:txBody>
                    <a:bodyPr/>
                    <a:lstStyle/>
                    <a:p>
                      <a:pPr algn="ctr" defTabSz="342900">
                        <a:defRPr sz="1800"/>
                      </a:pPr>
                      <a:r>
                        <a:rPr sz="2200" b="1"/>
                        <a:t>Paper Load</a:t>
                      </a:r>
                    </a:p>
                  </a:txBody>
                  <a:tcPr marL="0" marR="0" marT="0" marB="0" anchor="ctr" horzOverflow="overflow"/>
                </a:tc>
                <a:extLst>
                  <a:ext uri="{0D108BD9-81ED-4DB2-BD59-A6C34878D82A}">
                    <a16:rowId xmlns:a16="http://schemas.microsoft.com/office/drawing/2014/main" val="10000"/>
                  </a:ext>
                </a:extLst>
              </a:tr>
              <a:tr h="782009">
                <a:tc>
                  <a:txBody>
                    <a:bodyPr/>
                    <a:lstStyle/>
                    <a:p>
                      <a:pPr algn="ctr" defTabSz="342900">
                        <a:defRPr sz="1800"/>
                      </a:pPr>
                      <a:r>
                        <a:rPr sz="2200"/>
                        <a:t>2k Fresnel</a:t>
                      </a:r>
                    </a:p>
                  </a:txBody>
                  <a:tcPr marL="0" marR="0" marT="0" marB="0" anchor="ctr" horzOverflow="overflow"/>
                </a:tc>
                <a:tc>
                  <a:txBody>
                    <a:bodyPr/>
                    <a:lstStyle/>
                    <a:p>
                      <a:pPr algn="ctr" defTabSz="342900">
                        <a:defRPr sz="1800"/>
                      </a:pPr>
                      <a:r>
                        <a:rPr sz="2200"/>
                        <a:t>2,000W ÷ 120V =</a:t>
                      </a:r>
                    </a:p>
                  </a:txBody>
                  <a:tcPr marL="0" marR="0" marT="0" marB="0" anchor="ctr" horzOverflow="overflow"/>
                </a:tc>
                <a:tc>
                  <a:txBody>
                    <a:bodyPr/>
                    <a:lstStyle/>
                    <a:p>
                      <a:pPr algn="ctr" defTabSz="342900">
                        <a:defRPr sz="1800"/>
                      </a:pPr>
                      <a:r>
                        <a:rPr sz="2200"/>
                        <a:t>16.6A</a:t>
                      </a:r>
                    </a:p>
                  </a:txBody>
                  <a:tcPr marL="0" marR="0" marT="0" marB="0" anchor="ctr" horzOverflow="overflow"/>
                </a:tc>
                <a:tc>
                  <a:txBody>
                    <a:bodyPr/>
                    <a:lstStyle/>
                    <a:p>
                      <a:pPr algn="ctr" defTabSz="342900">
                        <a:defRPr sz="1800"/>
                      </a:pPr>
                      <a:r>
                        <a:rPr sz="2200"/>
                        <a:t>20A</a:t>
                      </a:r>
                    </a:p>
                  </a:txBody>
                  <a:tcPr marL="0" marR="0" marT="0" marB="0" anchor="ctr" horzOverflow="overflow"/>
                </a:tc>
                <a:extLst>
                  <a:ext uri="{0D108BD9-81ED-4DB2-BD59-A6C34878D82A}">
                    <a16:rowId xmlns:a16="http://schemas.microsoft.com/office/drawing/2014/main" val="10001"/>
                  </a:ext>
                </a:extLst>
              </a:tr>
              <a:tr h="782009">
                <a:tc>
                  <a:txBody>
                    <a:bodyPr/>
                    <a:lstStyle/>
                    <a:p>
                      <a:pPr algn="ctr" defTabSz="342900">
                        <a:defRPr sz="1800"/>
                      </a:pPr>
                      <a:r>
                        <a:rPr sz="2200"/>
                        <a:t>5k Fresnel</a:t>
                      </a:r>
                    </a:p>
                  </a:txBody>
                  <a:tcPr marL="0" marR="0" marT="0" marB="0" anchor="ctr" horzOverflow="overflow"/>
                </a:tc>
                <a:tc>
                  <a:txBody>
                    <a:bodyPr/>
                    <a:lstStyle/>
                    <a:p>
                      <a:pPr algn="ctr" defTabSz="342900">
                        <a:defRPr sz="1800"/>
                      </a:pPr>
                      <a:r>
                        <a:rPr sz="2200"/>
                        <a:t>5,000W ÷ 120V =</a:t>
                      </a:r>
                    </a:p>
                  </a:txBody>
                  <a:tcPr marL="0" marR="0" marT="0" marB="0" anchor="ctr" horzOverflow="overflow"/>
                </a:tc>
                <a:tc>
                  <a:txBody>
                    <a:bodyPr/>
                    <a:lstStyle/>
                    <a:p>
                      <a:pPr algn="ctr" defTabSz="342900">
                        <a:defRPr sz="1800"/>
                      </a:pPr>
                      <a:r>
                        <a:rPr sz="2200"/>
                        <a:t>41.6A</a:t>
                      </a:r>
                    </a:p>
                  </a:txBody>
                  <a:tcPr marL="0" marR="0" marT="0" marB="0" anchor="ctr" horzOverflow="overflow"/>
                </a:tc>
                <a:tc>
                  <a:txBody>
                    <a:bodyPr/>
                    <a:lstStyle/>
                    <a:p>
                      <a:pPr algn="ctr" defTabSz="342900">
                        <a:defRPr sz="1800"/>
                      </a:pPr>
                      <a:r>
                        <a:rPr sz="2200"/>
                        <a:t>50A</a:t>
                      </a:r>
                    </a:p>
                  </a:txBody>
                  <a:tcPr marL="0" marR="0" marT="0" marB="0" anchor="ctr" horzOverflow="overflow"/>
                </a:tc>
                <a:extLst>
                  <a:ext uri="{0D108BD9-81ED-4DB2-BD59-A6C34878D82A}">
                    <a16:rowId xmlns:a16="http://schemas.microsoft.com/office/drawing/2014/main" val="10002"/>
                  </a:ext>
                </a:extLst>
              </a:tr>
              <a:tr h="782009">
                <a:tc>
                  <a:txBody>
                    <a:bodyPr/>
                    <a:lstStyle/>
                    <a:p>
                      <a:pPr algn="ctr" defTabSz="342900">
                        <a:defRPr sz="1800"/>
                      </a:pPr>
                      <a:r>
                        <a:rPr sz="2200"/>
                        <a:t>10k Fresnel</a:t>
                      </a:r>
                    </a:p>
                  </a:txBody>
                  <a:tcPr marL="0" marR="0" marT="0" marB="0" anchor="ctr" horzOverflow="overflow"/>
                </a:tc>
                <a:tc>
                  <a:txBody>
                    <a:bodyPr/>
                    <a:lstStyle/>
                    <a:p>
                      <a:pPr algn="ctr" defTabSz="342900">
                        <a:defRPr sz="1800"/>
                      </a:pPr>
                      <a:r>
                        <a:rPr sz="2200"/>
                        <a:t>10,000W ÷ 120V =</a:t>
                      </a:r>
                    </a:p>
                  </a:txBody>
                  <a:tcPr marL="0" marR="0" marT="0" marB="0" anchor="ctr" horzOverflow="overflow"/>
                </a:tc>
                <a:tc>
                  <a:txBody>
                    <a:bodyPr/>
                    <a:lstStyle/>
                    <a:p>
                      <a:pPr algn="ctr" defTabSz="342900">
                        <a:defRPr sz="1800"/>
                      </a:pPr>
                      <a:r>
                        <a:rPr sz="2200"/>
                        <a:t>83.3A</a:t>
                      </a:r>
                    </a:p>
                  </a:txBody>
                  <a:tcPr marL="0" marR="0" marT="0" marB="0" anchor="ctr" horzOverflow="overflow"/>
                </a:tc>
                <a:tc>
                  <a:txBody>
                    <a:bodyPr/>
                    <a:lstStyle/>
                    <a:p>
                      <a:pPr algn="ctr" defTabSz="342900">
                        <a:defRPr sz="1800"/>
                      </a:pPr>
                      <a:r>
                        <a:rPr sz="2200"/>
                        <a:t>100A</a:t>
                      </a:r>
                    </a:p>
                  </a:txBody>
                  <a:tcPr marL="0" marR="0" marT="0" marB="0" anchor="ctr" horzOverflow="overflow"/>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Picture 14" descr="Picture 14"/>
          <p:cNvPicPr>
            <a:picLocks noChangeAspect="1"/>
          </p:cNvPicPr>
          <p:nvPr/>
        </p:nvPicPr>
        <p:blipFill>
          <a:blip r:embed="rId2"/>
          <a:stretch>
            <a:fillRect/>
          </a:stretch>
        </p:blipFill>
        <p:spPr>
          <a:xfrm>
            <a:off x="0" y="747591"/>
            <a:ext cx="9218183" cy="273844"/>
          </a:xfrm>
          <a:prstGeom prst="rect">
            <a:avLst/>
          </a:prstGeom>
          <a:ln w="12700">
            <a:miter lim="400000"/>
          </a:ln>
        </p:spPr>
      </p:pic>
      <p:sp>
        <p:nvSpPr>
          <p:cNvPr id="416"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17"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18"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19" name="TextBox 3"/>
          <p:cNvSpPr txBox="1">
            <a:spLocks noGrp="1"/>
          </p:cNvSpPr>
          <p:nvPr>
            <p:ph type="body" idx="21"/>
          </p:nvPr>
        </p:nvSpPr>
        <p:spPr>
          <a:xfrm>
            <a:off x="316972" y="34461"/>
            <a:ext cx="7577276" cy="678181"/>
          </a:xfrm>
          <a:prstGeom prst="rect">
            <a:avLst/>
          </a:prstGeom>
        </p:spPr>
        <p:txBody>
          <a:bodyPr/>
          <a:lstStyle/>
          <a:p>
            <a:r>
              <a:t>Determine Power Requirements</a:t>
            </a:r>
          </a:p>
        </p:txBody>
      </p:sp>
      <p:pic>
        <p:nvPicPr>
          <p:cNvPr id="420"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graphicFrame>
        <p:nvGraphicFramePr>
          <p:cNvPr id="421" name="Table 1"/>
          <p:cNvGraphicFramePr/>
          <p:nvPr/>
        </p:nvGraphicFramePr>
        <p:xfrm>
          <a:off x="262842" y="1034953"/>
          <a:ext cx="8479269" cy="3140740"/>
        </p:xfrm>
        <a:graphic>
          <a:graphicData uri="http://schemas.openxmlformats.org/drawingml/2006/table">
            <a:tbl>
              <a:tblPr bandRow="1">
                <a:tableStyleId>{4C3C2611-4C71-4FC5-86AE-919BDF0F9419}</a:tableStyleId>
              </a:tblPr>
              <a:tblGrid>
                <a:gridCol w="1700199">
                  <a:extLst>
                    <a:ext uri="{9D8B030D-6E8A-4147-A177-3AD203B41FA5}">
                      <a16:colId xmlns:a16="http://schemas.microsoft.com/office/drawing/2014/main" val="20000"/>
                    </a:ext>
                  </a:extLst>
                </a:gridCol>
                <a:gridCol w="2971308">
                  <a:extLst>
                    <a:ext uri="{9D8B030D-6E8A-4147-A177-3AD203B41FA5}">
                      <a16:colId xmlns:a16="http://schemas.microsoft.com/office/drawing/2014/main" val="20001"/>
                    </a:ext>
                  </a:extLst>
                </a:gridCol>
                <a:gridCol w="1973402">
                  <a:extLst>
                    <a:ext uri="{9D8B030D-6E8A-4147-A177-3AD203B41FA5}">
                      <a16:colId xmlns:a16="http://schemas.microsoft.com/office/drawing/2014/main" val="20002"/>
                    </a:ext>
                  </a:extLst>
                </a:gridCol>
                <a:gridCol w="1973402">
                  <a:extLst>
                    <a:ext uri="{9D8B030D-6E8A-4147-A177-3AD203B41FA5}">
                      <a16:colId xmlns:a16="http://schemas.microsoft.com/office/drawing/2014/main" val="20003"/>
                    </a:ext>
                  </a:extLst>
                </a:gridCol>
              </a:tblGrid>
              <a:tr h="782009">
                <a:tc>
                  <a:txBody>
                    <a:bodyPr/>
                    <a:lstStyle/>
                    <a:p>
                      <a:pPr algn="ctr" defTabSz="342900">
                        <a:defRPr sz="1800"/>
                      </a:pPr>
                      <a:r>
                        <a:rPr sz="2200" b="1"/>
                        <a:t>Light</a:t>
                      </a:r>
                    </a:p>
                  </a:txBody>
                  <a:tcPr marL="0" marR="0" marT="0" marB="0" anchor="ctr" horzOverflow="overflow"/>
                </a:tc>
                <a:tc>
                  <a:txBody>
                    <a:bodyPr/>
                    <a:lstStyle/>
                    <a:p>
                      <a:pPr algn="ctr" defTabSz="342900">
                        <a:defRPr sz="1800"/>
                      </a:pPr>
                      <a:r>
                        <a:rPr sz="2200" b="1"/>
                        <a:t>Load Calculation</a:t>
                      </a:r>
                    </a:p>
                  </a:txBody>
                  <a:tcPr marL="0" marR="0" marT="0" marB="0" anchor="ctr" horzOverflow="overflow"/>
                </a:tc>
                <a:tc>
                  <a:txBody>
                    <a:bodyPr/>
                    <a:lstStyle/>
                    <a:p>
                      <a:pPr algn="ctr" defTabSz="342900">
                        <a:defRPr sz="1800"/>
                      </a:pPr>
                      <a:r>
                        <a:rPr sz="2200" b="1"/>
                        <a:t>Actual Load</a:t>
                      </a:r>
                    </a:p>
                  </a:txBody>
                  <a:tcPr marL="0" marR="0" marT="0" marB="0" anchor="ctr" horzOverflow="overflow"/>
                </a:tc>
                <a:tc>
                  <a:txBody>
                    <a:bodyPr/>
                    <a:lstStyle/>
                    <a:p>
                      <a:pPr algn="ctr" defTabSz="342900">
                        <a:defRPr sz="1800"/>
                      </a:pPr>
                      <a:r>
                        <a:rPr sz="2200" b="1"/>
                        <a:t>Paper Load</a:t>
                      </a:r>
                    </a:p>
                  </a:txBody>
                  <a:tcPr marL="0" marR="0" marT="0" marB="0" anchor="ctr" horzOverflow="overflow"/>
                </a:tc>
                <a:extLst>
                  <a:ext uri="{0D108BD9-81ED-4DB2-BD59-A6C34878D82A}">
                    <a16:rowId xmlns:a16="http://schemas.microsoft.com/office/drawing/2014/main" val="10000"/>
                  </a:ext>
                </a:extLst>
              </a:tr>
              <a:tr h="782009">
                <a:tc>
                  <a:txBody>
                    <a:bodyPr/>
                    <a:lstStyle/>
                    <a:p>
                      <a:pPr algn="ctr" defTabSz="342900">
                        <a:defRPr sz="1800"/>
                      </a:pPr>
                      <a:r>
                        <a:rPr sz="2200"/>
                        <a:t>2k Fresnel</a:t>
                      </a:r>
                    </a:p>
                  </a:txBody>
                  <a:tcPr marL="0" marR="0" marT="0" marB="0" anchor="ctr" horzOverflow="overflow"/>
                </a:tc>
                <a:tc>
                  <a:txBody>
                    <a:bodyPr/>
                    <a:lstStyle/>
                    <a:p>
                      <a:pPr algn="ctr" defTabSz="342900">
                        <a:defRPr sz="1800"/>
                      </a:pPr>
                      <a:r>
                        <a:rPr sz="2200"/>
                        <a:t>2,000W ÷ 120V =</a:t>
                      </a:r>
                    </a:p>
                  </a:txBody>
                  <a:tcPr marL="0" marR="0" marT="0" marB="0" anchor="ctr" horzOverflow="overflow"/>
                </a:tc>
                <a:tc>
                  <a:txBody>
                    <a:bodyPr/>
                    <a:lstStyle/>
                    <a:p>
                      <a:pPr algn="ctr" defTabSz="342900">
                        <a:defRPr sz="1800"/>
                      </a:pPr>
                      <a:r>
                        <a:rPr sz="2200"/>
                        <a:t>16.6A</a:t>
                      </a:r>
                    </a:p>
                  </a:txBody>
                  <a:tcPr marL="0" marR="0" marT="0" marB="0" anchor="ctr" horzOverflow="overflow"/>
                </a:tc>
                <a:tc>
                  <a:txBody>
                    <a:bodyPr/>
                    <a:lstStyle/>
                    <a:p>
                      <a:pPr algn="ctr" defTabSz="342900">
                        <a:defRPr sz="1800"/>
                      </a:pPr>
                      <a:r>
                        <a:rPr sz="2200"/>
                        <a:t>20A</a:t>
                      </a:r>
                    </a:p>
                  </a:txBody>
                  <a:tcPr marL="0" marR="0" marT="0" marB="0" anchor="ctr" horzOverflow="overflow"/>
                </a:tc>
                <a:extLst>
                  <a:ext uri="{0D108BD9-81ED-4DB2-BD59-A6C34878D82A}">
                    <a16:rowId xmlns:a16="http://schemas.microsoft.com/office/drawing/2014/main" val="10001"/>
                  </a:ext>
                </a:extLst>
              </a:tr>
              <a:tr h="782009">
                <a:tc>
                  <a:txBody>
                    <a:bodyPr/>
                    <a:lstStyle/>
                    <a:p>
                      <a:pPr algn="ctr" defTabSz="342900">
                        <a:defRPr sz="1800"/>
                      </a:pPr>
                      <a:r>
                        <a:rPr sz="2200"/>
                        <a:t>5k Fresnel</a:t>
                      </a:r>
                    </a:p>
                  </a:txBody>
                  <a:tcPr marL="0" marR="0" marT="0" marB="0" anchor="ctr" horzOverflow="overflow"/>
                </a:tc>
                <a:tc>
                  <a:txBody>
                    <a:bodyPr/>
                    <a:lstStyle/>
                    <a:p>
                      <a:pPr algn="ctr" defTabSz="342900">
                        <a:defRPr sz="1800"/>
                      </a:pPr>
                      <a:r>
                        <a:rPr sz="2200"/>
                        <a:t>5,000W ÷ 120V =</a:t>
                      </a:r>
                    </a:p>
                  </a:txBody>
                  <a:tcPr marL="0" marR="0" marT="0" marB="0" anchor="ctr" horzOverflow="overflow"/>
                </a:tc>
                <a:tc>
                  <a:txBody>
                    <a:bodyPr/>
                    <a:lstStyle/>
                    <a:p>
                      <a:pPr algn="ctr" defTabSz="342900">
                        <a:defRPr sz="1800"/>
                      </a:pPr>
                      <a:r>
                        <a:rPr sz="2200"/>
                        <a:t>41.6A</a:t>
                      </a:r>
                    </a:p>
                  </a:txBody>
                  <a:tcPr marL="0" marR="0" marT="0" marB="0" anchor="ctr" horzOverflow="overflow"/>
                </a:tc>
                <a:tc>
                  <a:txBody>
                    <a:bodyPr/>
                    <a:lstStyle/>
                    <a:p>
                      <a:pPr algn="ctr" defTabSz="342900">
                        <a:defRPr sz="1800"/>
                      </a:pPr>
                      <a:r>
                        <a:rPr sz="2200"/>
                        <a:t>50A</a:t>
                      </a:r>
                    </a:p>
                  </a:txBody>
                  <a:tcPr marL="0" marR="0" marT="0" marB="0" anchor="ctr" horzOverflow="overflow"/>
                </a:tc>
                <a:extLst>
                  <a:ext uri="{0D108BD9-81ED-4DB2-BD59-A6C34878D82A}">
                    <a16:rowId xmlns:a16="http://schemas.microsoft.com/office/drawing/2014/main" val="10002"/>
                  </a:ext>
                </a:extLst>
              </a:tr>
              <a:tr h="782009">
                <a:tc>
                  <a:txBody>
                    <a:bodyPr/>
                    <a:lstStyle/>
                    <a:p>
                      <a:pPr algn="ctr" defTabSz="342900">
                        <a:defRPr sz="1800"/>
                      </a:pPr>
                      <a:r>
                        <a:rPr sz="2200"/>
                        <a:t>10k Fresnel</a:t>
                      </a:r>
                    </a:p>
                  </a:txBody>
                  <a:tcPr marL="0" marR="0" marT="0" marB="0" anchor="ctr" horzOverflow="overflow"/>
                </a:tc>
                <a:tc>
                  <a:txBody>
                    <a:bodyPr/>
                    <a:lstStyle/>
                    <a:p>
                      <a:pPr algn="ctr" defTabSz="342900">
                        <a:defRPr sz="1800"/>
                      </a:pPr>
                      <a:r>
                        <a:rPr sz="2200"/>
                        <a:t>10,000W ÷ 120V =</a:t>
                      </a:r>
                    </a:p>
                  </a:txBody>
                  <a:tcPr marL="0" marR="0" marT="0" marB="0" anchor="ctr" horzOverflow="overflow"/>
                </a:tc>
                <a:tc>
                  <a:txBody>
                    <a:bodyPr/>
                    <a:lstStyle/>
                    <a:p>
                      <a:pPr algn="ctr" defTabSz="342900">
                        <a:defRPr sz="1800"/>
                      </a:pPr>
                      <a:r>
                        <a:rPr sz="2200"/>
                        <a:t>83.3A</a:t>
                      </a:r>
                    </a:p>
                  </a:txBody>
                  <a:tcPr marL="0" marR="0" marT="0" marB="0" anchor="ctr" horzOverflow="overflow"/>
                </a:tc>
                <a:tc>
                  <a:txBody>
                    <a:bodyPr/>
                    <a:lstStyle/>
                    <a:p>
                      <a:pPr algn="ctr" defTabSz="342900">
                        <a:defRPr sz="1800"/>
                      </a:pPr>
                      <a:r>
                        <a:rPr sz="2200"/>
                        <a:t>100A</a:t>
                      </a:r>
                    </a:p>
                  </a:txBody>
                  <a:tcPr marL="0" marR="0" marT="0" marB="0" anchor="ctr" horzOverflow="overflow"/>
                </a:tc>
                <a:extLst>
                  <a:ext uri="{0D108BD9-81ED-4DB2-BD59-A6C34878D82A}">
                    <a16:rowId xmlns:a16="http://schemas.microsoft.com/office/drawing/2014/main" val="10003"/>
                  </a:ext>
                </a:extLst>
              </a:tr>
              <a:tr h="782009">
                <a:tc gridSpan="2">
                  <a:txBody>
                    <a:bodyPr/>
                    <a:lstStyle/>
                    <a:p>
                      <a:pPr algn="ctr" defTabSz="342900">
                        <a:defRPr sz="1800"/>
                      </a:pPr>
                      <a:r>
                        <a:rPr sz="2200" b="1"/>
                        <a:t>Total Load</a:t>
                      </a:r>
                    </a:p>
                  </a:txBody>
                  <a:tcPr marL="0" marR="0" marT="0" marB="0" anchor="ctr" horzOverflow="overflow"/>
                </a:tc>
                <a:tc hMerge="1">
                  <a:txBody>
                    <a:bodyPr/>
                    <a:lstStyle/>
                    <a:p>
                      <a:endParaRPr lang="en-US"/>
                    </a:p>
                  </a:txBody>
                  <a:tcPr/>
                </a:tc>
                <a:tc>
                  <a:txBody>
                    <a:bodyPr/>
                    <a:lstStyle/>
                    <a:p>
                      <a:pPr algn="ctr" defTabSz="342900">
                        <a:defRPr sz="1800"/>
                      </a:pPr>
                      <a:r>
                        <a:rPr sz="2200" b="1"/>
                        <a:t>141.5A</a:t>
                      </a:r>
                    </a:p>
                  </a:txBody>
                  <a:tcPr marL="0" marR="0" marT="0" marB="0" anchor="ctr" horzOverflow="overflow"/>
                </a:tc>
                <a:tc>
                  <a:txBody>
                    <a:bodyPr/>
                    <a:lstStyle/>
                    <a:p>
                      <a:pPr algn="ctr" defTabSz="342900">
                        <a:defRPr sz="1800"/>
                      </a:pPr>
                      <a:r>
                        <a:rPr sz="2200" b="1"/>
                        <a:t>170A</a:t>
                      </a:r>
                    </a:p>
                  </a:txBody>
                  <a:tcPr marL="0" marR="0" marT="0" marB="0" anchor="ctr" horzOverflow="overflow"/>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jurica-koletic-7YVZYZeITc8-unsplash.jpg" descr="jurica-koletic-7YVZYZeITc8-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5901" y="781605"/>
            <a:ext cx="2828100" cy="4370357"/>
          </a:xfrm>
          <a:prstGeom prst="rect">
            <a:avLst/>
          </a:prstGeom>
          <a:ln w="12700">
            <a:miter lim="400000"/>
          </a:ln>
        </p:spPr>
      </p:pic>
      <p:pic>
        <p:nvPicPr>
          <p:cNvPr id="424" name="Content Placeholder 3" descr="Content Placeholder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240" y="775438"/>
            <a:ext cx="6451046" cy="4382576"/>
          </a:xfrm>
          <a:prstGeom prst="rect">
            <a:avLst/>
          </a:prstGeom>
          <a:ln w="12700">
            <a:miter lim="400000"/>
          </a:ln>
        </p:spPr>
      </p:pic>
      <p:pic>
        <p:nvPicPr>
          <p:cNvPr id="425"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426"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27"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28"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29" name="TextBox 3"/>
          <p:cNvSpPr txBox="1">
            <a:spLocks noGrp="1"/>
          </p:cNvSpPr>
          <p:nvPr>
            <p:ph type="body" idx="21"/>
          </p:nvPr>
        </p:nvSpPr>
        <p:spPr>
          <a:prstGeom prst="rect">
            <a:avLst/>
          </a:prstGeom>
        </p:spPr>
        <p:txBody>
          <a:bodyPr/>
          <a:lstStyle/>
          <a:p>
            <a:r>
              <a:t>Three Point Lighting</a:t>
            </a:r>
          </a:p>
        </p:txBody>
      </p:sp>
      <p:pic>
        <p:nvPicPr>
          <p:cNvPr id="430"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4" name="Group"/>
          <p:cNvGrpSpPr/>
          <p:nvPr/>
        </p:nvGrpSpPr>
        <p:grpSpPr>
          <a:xfrm>
            <a:off x="1587500" y="722674"/>
            <a:ext cx="5643175" cy="4430503"/>
            <a:chOff x="0" y="0"/>
            <a:chExt cx="5643174" cy="4430502"/>
          </a:xfrm>
        </p:grpSpPr>
        <p:sp>
          <p:nvSpPr>
            <p:cNvPr id="432" name="Rectangle"/>
            <p:cNvSpPr/>
            <p:nvPr/>
          </p:nvSpPr>
          <p:spPr>
            <a:xfrm>
              <a:off x="4278" y="0"/>
              <a:ext cx="5634610" cy="4430316"/>
            </a:xfrm>
            <a:prstGeom prst="rect">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9" tIns="45719" rIns="45719" bIns="45719" numCol="1" anchor="ctr">
              <a:noAutofit/>
            </a:bodyPr>
            <a:lstStyle/>
            <a:p>
              <a:endParaRPr/>
            </a:p>
          </p:txBody>
        </p:sp>
        <p:pic>
          <p:nvPicPr>
            <p:cNvPr id="433" name="Content Placeholder 3" descr="Content Placeholder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5643175" cy="4430503"/>
            </a:xfrm>
            <a:prstGeom prst="rect">
              <a:avLst/>
            </a:prstGeom>
            <a:ln w="12700" cap="flat">
              <a:noFill/>
              <a:miter lim="400000"/>
            </a:ln>
            <a:effectLst/>
          </p:spPr>
        </p:pic>
      </p:grpSp>
      <p:pic>
        <p:nvPicPr>
          <p:cNvPr id="435"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436"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37"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38"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39" name="TextBox 3"/>
          <p:cNvSpPr txBox="1">
            <a:spLocks noGrp="1"/>
          </p:cNvSpPr>
          <p:nvPr>
            <p:ph type="body" idx="21"/>
          </p:nvPr>
        </p:nvSpPr>
        <p:spPr>
          <a:prstGeom prst="rect">
            <a:avLst/>
          </a:prstGeom>
        </p:spPr>
        <p:txBody>
          <a:bodyPr/>
          <a:lstStyle/>
          <a:p>
            <a:r>
              <a:t>Lighting Plots</a:t>
            </a:r>
          </a:p>
        </p:txBody>
      </p:sp>
      <p:pic>
        <p:nvPicPr>
          <p:cNvPr id="440"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Picture 7" descr="Picture 7"/>
          <p:cNvPicPr>
            <a:picLocks noChangeAspect="1"/>
          </p:cNvPicPr>
          <p:nvPr/>
        </p:nvPicPr>
        <p:blipFill>
          <a:blip r:embed="rId3"/>
          <a:stretch>
            <a:fillRect/>
          </a:stretch>
        </p:blipFill>
        <p:spPr>
          <a:xfrm>
            <a:off x="2217" y="760966"/>
            <a:ext cx="4892462" cy="4405482"/>
          </a:xfrm>
          <a:prstGeom prst="rect">
            <a:avLst/>
          </a:prstGeom>
          <a:ln w="12700">
            <a:miter lim="400000"/>
          </a:ln>
        </p:spPr>
      </p:pic>
      <p:pic>
        <p:nvPicPr>
          <p:cNvPr id="445"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446"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47"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48"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49" name="TextBox 3"/>
          <p:cNvSpPr txBox="1">
            <a:spLocks noGrp="1"/>
          </p:cNvSpPr>
          <p:nvPr>
            <p:ph type="body" idx="21"/>
          </p:nvPr>
        </p:nvSpPr>
        <p:spPr>
          <a:prstGeom prst="rect">
            <a:avLst/>
          </a:prstGeom>
        </p:spPr>
        <p:txBody>
          <a:bodyPr/>
          <a:lstStyle/>
          <a:p>
            <a:r>
              <a:t>Color Temperature</a:t>
            </a:r>
          </a:p>
        </p:txBody>
      </p:sp>
      <p:sp>
        <p:nvSpPr>
          <p:cNvPr id="450" name="Double-tap to edit"/>
          <p:cNvSpPr txBox="1">
            <a:spLocks noGrp="1"/>
          </p:cNvSpPr>
          <p:nvPr>
            <p:ph type="body" sz="half" idx="1"/>
          </p:nvPr>
        </p:nvSpPr>
        <p:spPr>
          <a:prstGeom prst="rect">
            <a:avLst/>
          </a:prstGeom>
        </p:spPr>
        <p:txBody>
          <a:bodyPr/>
          <a:lstStyle/>
          <a:p>
            <a:endParaRPr/>
          </a:p>
        </p:txBody>
      </p:sp>
      <p:pic>
        <p:nvPicPr>
          <p:cNvPr id="451"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452" name="rachel-cook-mOcdke2ZQoE-unsplash.jpg" descr="rachel-cook-mOcdke2ZQoE-unsplash.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910711" y="778507"/>
            <a:ext cx="4245316" cy="437345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Picture 14" descr="Picture 14"/>
          <p:cNvPicPr>
            <a:picLocks noChangeAspect="1"/>
          </p:cNvPicPr>
          <p:nvPr/>
        </p:nvPicPr>
        <p:blipFill>
          <a:blip r:embed="rId3"/>
          <a:stretch>
            <a:fillRect/>
          </a:stretch>
        </p:blipFill>
        <p:spPr>
          <a:xfrm>
            <a:off x="0" y="747591"/>
            <a:ext cx="9218183" cy="273844"/>
          </a:xfrm>
          <a:prstGeom prst="rect">
            <a:avLst/>
          </a:prstGeom>
          <a:ln w="12700">
            <a:miter lim="400000"/>
          </a:ln>
        </p:spPr>
      </p:pic>
      <p:sp>
        <p:nvSpPr>
          <p:cNvPr id="457"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58"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59"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60" name="TextBox 3"/>
          <p:cNvSpPr txBox="1">
            <a:spLocks noGrp="1"/>
          </p:cNvSpPr>
          <p:nvPr>
            <p:ph type="body" idx="21"/>
          </p:nvPr>
        </p:nvSpPr>
        <p:spPr>
          <a:prstGeom prst="rect">
            <a:avLst/>
          </a:prstGeom>
        </p:spPr>
        <p:txBody>
          <a:bodyPr/>
          <a:lstStyle/>
          <a:p>
            <a:r>
              <a:t>Lighting Technologies</a:t>
            </a:r>
          </a:p>
        </p:txBody>
      </p:sp>
      <p:pic>
        <p:nvPicPr>
          <p:cNvPr id="461" name="IMG_1779.jpeg" descr="IMG_177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462" name="Content Placeholder 9" descr="Content Placeholder 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99716" y="1688048"/>
            <a:ext cx="2793674" cy="2732203"/>
          </a:xfrm>
          <a:prstGeom prst="rect">
            <a:avLst/>
          </a:prstGeom>
          <a:ln w="12700">
            <a:miter lim="400000"/>
          </a:ln>
        </p:spPr>
      </p:pic>
      <p:pic>
        <p:nvPicPr>
          <p:cNvPr id="463" name="Content Placeholder 8" descr="Content Placeholder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131874" y="1688048"/>
            <a:ext cx="2793482" cy="2730942"/>
          </a:xfrm>
          <a:prstGeom prst="rect">
            <a:avLst/>
          </a:prstGeom>
          <a:ln w="12700">
            <a:miter lim="400000"/>
          </a:ln>
        </p:spPr>
      </p:pic>
      <p:pic>
        <p:nvPicPr>
          <p:cNvPr id="464" name="Picture 10" descr="Picture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6001326" y="1688048"/>
            <a:ext cx="2919178" cy="2731893"/>
          </a:xfrm>
          <a:prstGeom prst="rect">
            <a:avLst/>
          </a:prstGeom>
          <a:ln w="12700">
            <a:miter lim="400000"/>
          </a:ln>
        </p:spPr>
      </p:pic>
      <p:sp>
        <p:nvSpPr>
          <p:cNvPr id="465" name="Tungsten 3200˚ K"/>
          <p:cNvSpPr txBox="1"/>
          <p:nvPr/>
        </p:nvSpPr>
        <p:spPr>
          <a:xfrm>
            <a:off x="338811" y="1253279"/>
            <a:ext cx="197658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mj-lt"/>
                <a:ea typeface="+mj-ea"/>
                <a:cs typeface="+mj-cs"/>
                <a:sym typeface="Helvetica"/>
              </a:defRPr>
            </a:lvl1pPr>
          </a:lstStyle>
          <a:p>
            <a:r>
              <a:t>Tungsten 3200˚ K </a:t>
            </a:r>
          </a:p>
        </p:txBody>
      </p:sp>
      <p:sp>
        <p:nvSpPr>
          <p:cNvPr id="466" name="HMI 5600˚ K"/>
          <p:cNvSpPr txBox="1"/>
          <p:nvPr/>
        </p:nvSpPr>
        <p:spPr>
          <a:xfrm>
            <a:off x="3579887" y="1253279"/>
            <a:ext cx="145085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mj-lt"/>
                <a:ea typeface="+mj-ea"/>
                <a:cs typeface="+mj-cs"/>
                <a:sym typeface="Helvetica"/>
              </a:defRPr>
            </a:lvl1pPr>
          </a:lstStyle>
          <a:p>
            <a:r>
              <a:t>HMI 5600˚ K </a:t>
            </a:r>
          </a:p>
        </p:txBody>
      </p:sp>
      <p:sp>
        <p:nvSpPr>
          <p:cNvPr id="467" name="LED - variable"/>
          <p:cNvSpPr txBox="1"/>
          <p:nvPr/>
        </p:nvSpPr>
        <p:spPr>
          <a:xfrm>
            <a:off x="6510252" y="1253279"/>
            <a:ext cx="1616048"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mj-lt"/>
                <a:ea typeface="+mj-ea"/>
                <a:cs typeface="+mj-cs"/>
                <a:sym typeface="Helvetica"/>
              </a:defRPr>
            </a:lvl1pPr>
          </a:lstStyle>
          <a:p>
            <a:r>
              <a:t>LED - variable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Content Placeholder 6" descr="Content Placeholder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279" y="738416"/>
            <a:ext cx="9137368" cy="4401268"/>
          </a:xfrm>
          <a:prstGeom prst="rect">
            <a:avLst/>
          </a:prstGeom>
          <a:ln w="12700">
            <a:miter lim="400000"/>
          </a:ln>
        </p:spPr>
      </p:pic>
      <p:pic>
        <p:nvPicPr>
          <p:cNvPr id="472"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473"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74"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75"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76" name="TextBox 3"/>
          <p:cNvSpPr txBox="1">
            <a:spLocks noGrp="1"/>
          </p:cNvSpPr>
          <p:nvPr>
            <p:ph type="body" idx="21"/>
          </p:nvPr>
        </p:nvSpPr>
        <p:spPr>
          <a:prstGeom prst="rect">
            <a:avLst/>
          </a:prstGeom>
        </p:spPr>
        <p:txBody>
          <a:bodyPr/>
          <a:lstStyle/>
          <a:p>
            <a:r>
              <a:t>Look for the Light Sources</a:t>
            </a:r>
          </a:p>
        </p:txBody>
      </p:sp>
      <p:pic>
        <p:nvPicPr>
          <p:cNvPr id="477"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478" name="Still Life with Fruit Pie and various Objects (Willem Claesz. Heda, 1634)"/>
          <p:cNvSpPr txBox="1"/>
          <p:nvPr/>
        </p:nvSpPr>
        <p:spPr>
          <a:xfrm>
            <a:off x="4122857" y="4868204"/>
            <a:ext cx="4834070" cy="258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300">
                <a:solidFill>
                  <a:srgbClr val="FFFFFF"/>
                </a:solidFill>
              </a:defRPr>
            </a:lvl1pPr>
          </a:lstStyle>
          <a:p>
            <a:r>
              <a:t>Still Life with Fruit Pie and various Objects (Willem Claesz. Heda, 1634)</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82" name="daybreak_by_parrish_1922-240424414.jpg" descr="daybreak_by_parrish_1922-24042441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837190" y="1414959"/>
            <a:ext cx="5307928" cy="3091868"/>
          </a:xfrm>
          <a:prstGeom prst="rect">
            <a:avLst/>
          </a:prstGeom>
          <a:ln w="12700">
            <a:miter lim="400000"/>
          </a:ln>
        </p:spPr>
      </p:pic>
      <p:pic>
        <p:nvPicPr>
          <p:cNvPr id="483" name="Content Placeholder 5" descr="Content Placeholder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6" y="767060"/>
            <a:ext cx="3842356" cy="4387879"/>
          </a:xfrm>
          <a:prstGeom prst="rect">
            <a:avLst/>
          </a:prstGeom>
          <a:ln w="12700">
            <a:miter lim="400000"/>
          </a:ln>
        </p:spPr>
      </p:pic>
      <p:pic>
        <p:nvPicPr>
          <p:cNvPr id="484" name="Picture 14" descr="Picture 14"/>
          <p:cNvPicPr>
            <a:picLocks noChangeAspect="1"/>
          </p:cNvPicPr>
          <p:nvPr/>
        </p:nvPicPr>
        <p:blipFill>
          <a:blip r:embed="rId5"/>
          <a:stretch>
            <a:fillRect/>
          </a:stretch>
        </p:blipFill>
        <p:spPr>
          <a:xfrm>
            <a:off x="0" y="747591"/>
            <a:ext cx="9218183" cy="273844"/>
          </a:xfrm>
          <a:prstGeom prst="rect">
            <a:avLst/>
          </a:prstGeom>
          <a:ln w="12700">
            <a:miter lim="400000"/>
          </a:ln>
        </p:spPr>
      </p:pic>
      <p:sp>
        <p:nvSpPr>
          <p:cNvPr id="485"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86"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87"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88" name="TextBox 3"/>
          <p:cNvSpPr txBox="1">
            <a:spLocks noGrp="1"/>
          </p:cNvSpPr>
          <p:nvPr>
            <p:ph type="body" idx="21"/>
          </p:nvPr>
        </p:nvSpPr>
        <p:spPr>
          <a:prstGeom prst="rect">
            <a:avLst/>
          </a:prstGeom>
        </p:spPr>
        <p:txBody>
          <a:bodyPr/>
          <a:lstStyle/>
          <a:p>
            <a:r>
              <a:t>Artistic Inspiration</a:t>
            </a:r>
          </a:p>
        </p:txBody>
      </p:sp>
      <p:pic>
        <p:nvPicPr>
          <p:cNvPr id="489" name="IMG_1779.jpeg" descr="IMG_1779.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490" name="‘The Milkmaid’  (Vermeer, 1658)"/>
          <p:cNvSpPr txBox="1"/>
          <p:nvPr/>
        </p:nvSpPr>
        <p:spPr>
          <a:xfrm>
            <a:off x="-1332539" y="4681913"/>
            <a:ext cx="5083980" cy="205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900">
                <a:solidFill>
                  <a:srgbClr val="FFFFFF"/>
                </a:solidFill>
              </a:defRPr>
            </a:lvl1pPr>
          </a:lstStyle>
          <a:p>
            <a:r>
              <a:t>‘The Milkmaid’  (Vermeer, 1658)</a:t>
            </a:r>
          </a:p>
        </p:txBody>
      </p:sp>
      <p:sp>
        <p:nvSpPr>
          <p:cNvPr id="491" name="‘Daybreak’ (Maxfield Parish, 1922)"/>
          <p:cNvSpPr txBox="1"/>
          <p:nvPr/>
        </p:nvSpPr>
        <p:spPr>
          <a:xfrm>
            <a:off x="7394099" y="4681913"/>
            <a:ext cx="1692286" cy="205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900">
                <a:solidFill>
                  <a:srgbClr val="FFFFFF"/>
                </a:solidFill>
              </a:defRPr>
            </a:lvl1pPr>
          </a:lstStyle>
          <a:p>
            <a:r>
              <a:t>‘Daybreak’ (Maxfield Parish, 1922)</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Picture 14" descr="Picture 14"/>
          <p:cNvPicPr>
            <a:picLocks noChangeAspect="1"/>
          </p:cNvPicPr>
          <p:nvPr/>
        </p:nvPicPr>
        <p:blipFill>
          <a:blip r:embed="rId3"/>
          <a:stretch>
            <a:fillRect/>
          </a:stretch>
        </p:blipFill>
        <p:spPr>
          <a:xfrm>
            <a:off x="0" y="747591"/>
            <a:ext cx="9218183" cy="273844"/>
          </a:xfrm>
          <a:prstGeom prst="rect">
            <a:avLst/>
          </a:prstGeom>
          <a:ln w="12700">
            <a:miter lim="400000"/>
          </a:ln>
        </p:spPr>
      </p:pic>
      <p:sp>
        <p:nvSpPr>
          <p:cNvPr id="496"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97"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98"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499" name="TextBox 3"/>
          <p:cNvSpPr txBox="1">
            <a:spLocks noGrp="1"/>
          </p:cNvSpPr>
          <p:nvPr>
            <p:ph type="body" idx="21"/>
          </p:nvPr>
        </p:nvSpPr>
        <p:spPr>
          <a:prstGeom prst="rect">
            <a:avLst/>
          </a:prstGeom>
        </p:spPr>
        <p:txBody>
          <a:bodyPr/>
          <a:lstStyle/>
          <a:p>
            <a:r>
              <a:t>The Hobbit</a:t>
            </a:r>
          </a:p>
        </p:txBody>
      </p:sp>
      <p:sp>
        <p:nvSpPr>
          <p:cNvPr id="500" name="Double-tap to edit"/>
          <p:cNvSpPr txBox="1">
            <a:spLocks noGrp="1"/>
          </p:cNvSpPr>
          <p:nvPr>
            <p:ph type="body" sz="half" idx="1"/>
          </p:nvPr>
        </p:nvSpPr>
        <p:spPr>
          <a:prstGeom prst="rect">
            <a:avLst/>
          </a:prstGeom>
        </p:spPr>
        <p:txBody>
          <a:bodyPr/>
          <a:lstStyle/>
          <a:p>
            <a:endParaRPr/>
          </a:p>
        </p:txBody>
      </p:sp>
      <p:pic>
        <p:nvPicPr>
          <p:cNvPr id="501" name="IMG_1779.jpeg" descr="IMG_177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502" name="The-Hobbit-Rivendell-1846168567.jpg" descr="The-Hobbit-Rivendell-184616856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749994"/>
            <a:ext cx="9144000" cy="4393506"/>
          </a:xfrm>
          <a:prstGeom prst="rect">
            <a:avLst/>
          </a:prstGeom>
          <a:ln w="12700">
            <a:miter lim="400000"/>
          </a:ln>
        </p:spPr>
      </p:pic>
      <p:sp>
        <p:nvSpPr>
          <p:cNvPr id="503" name="The Hobbit: An Unexpected Journey (2012)…"/>
          <p:cNvSpPr txBox="1"/>
          <p:nvPr/>
        </p:nvSpPr>
        <p:spPr>
          <a:xfrm>
            <a:off x="45517" y="4529503"/>
            <a:ext cx="4719363" cy="867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300">
                <a:solidFill>
                  <a:srgbClr val="FFFFFF"/>
                </a:solidFill>
              </a:defRPr>
            </a:pPr>
            <a:r>
              <a:t> The Hobbit: An Unexpected Journey (2012)</a:t>
            </a:r>
          </a:p>
          <a:p>
            <a:pPr>
              <a:defRPr sz="1300">
                <a:solidFill>
                  <a:srgbClr val="FFFFFF"/>
                </a:solidFill>
              </a:defRPr>
            </a:pPr>
            <a:r>
              <a:t>Directed by Peter Jackson</a:t>
            </a:r>
          </a:p>
          <a:p>
            <a:pPr>
              <a:defRPr sz="1300">
                <a:solidFill>
                  <a:srgbClr val="FFFFFF"/>
                </a:solidFill>
              </a:defRPr>
            </a:pPr>
            <a:r>
              <a:t>© Warner Bros. Pictures / New Line Cinema / Metro-Goldwyn-Mayer</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4" descr="Picture 14"/>
          <p:cNvPicPr>
            <a:picLocks noChangeAspect="1"/>
          </p:cNvPicPr>
          <p:nvPr/>
        </p:nvPicPr>
        <p:blipFill>
          <a:blip r:embed="rId3"/>
          <a:stretch>
            <a:fillRect/>
          </a:stretch>
        </p:blipFill>
        <p:spPr>
          <a:xfrm>
            <a:off x="0" y="747591"/>
            <a:ext cx="9218183" cy="273844"/>
          </a:xfrm>
          <a:prstGeom prst="rect">
            <a:avLst/>
          </a:prstGeom>
          <a:ln w="12700">
            <a:miter lim="400000"/>
          </a:ln>
        </p:spPr>
      </p:pic>
      <p:sp>
        <p:nvSpPr>
          <p:cNvPr id="209"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10"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11"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12" name="TextBox 3"/>
          <p:cNvSpPr txBox="1">
            <a:spLocks noGrp="1"/>
          </p:cNvSpPr>
          <p:nvPr>
            <p:ph type="body" idx="21"/>
          </p:nvPr>
        </p:nvSpPr>
        <p:spPr>
          <a:prstGeom prst="rect">
            <a:avLst/>
          </a:prstGeom>
        </p:spPr>
        <p:txBody>
          <a:bodyPr/>
          <a:lstStyle/>
          <a:p>
            <a:r>
              <a:t>The IATSE</a:t>
            </a:r>
          </a:p>
        </p:txBody>
      </p:sp>
      <p:sp>
        <p:nvSpPr>
          <p:cNvPr id="213" name="IATSE Local 728 is an affiliated Local of The International Alliance of Theatrical Stage Employees, Moving Picture Technicians, Artists, and Allied Crafts of the United States and Canada, AFL-CIO, the Union that represents over 160,000 professionals acro"/>
          <p:cNvSpPr txBox="1">
            <a:spLocks noGrp="1"/>
          </p:cNvSpPr>
          <p:nvPr>
            <p:ph type="body" idx="1"/>
          </p:nvPr>
        </p:nvSpPr>
        <p:spPr>
          <a:xfrm>
            <a:off x="3292470" y="791356"/>
            <a:ext cx="5572248" cy="4213810"/>
          </a:xfrm>
          <a:prstGeom prst="rect">
            <a:avLst/>
          </a:prstGeom>
        </p:spPr>
        <p:txBody>
          <a:bodyPr/>
          <a:lstStyle/>
          <a:p>
            <a:pPr defTabSz="658368">
              <a:lnSpc>
                <a:spcPct val="100000"/>
              </a:lnSpc>
              <a:spcBef>
                <a:spcPts val="1200"/>
              </a:spcBef>
              <a:defRPr sz="1919"/>
            </a:pPr>
            <a:r>
              <a:t>IATSE Local 728 is an affiliated Local of The International Alliance of Theatrical Stage Employees, Moving Picture Technicians, Artists, and Allied Crafts of the United States and Canada, AFL-CIO, the Union that represents over 160,000 professionals across the U.S. and Canada. </a:t>
            </a:r>
          </a:p>
          <a:p>
            <a:pPr defTabSz="658368">
              <a:lnSpc>
                <a:spcPct val="100000"/>
              </a:lnSpc>
              <a:spcBef>
                <a:spcPts val="1200"/>
              </a:spcBef>
              <a:defRPr sz="1919"/>
            </a:pPr>
            <a:r>
              <a:t>IATSE includes more than 360 affiliated Locals, each with their own jurisdiction covering one or more crafts. IATSE Local 728 represents the Set Lighting Department of film and television production in Los Angeles, while in another jurisdictions/regions other Locals represent the Lighting Department.</a:t>
            </a:r>
          </a:p>
          <a:p>
            <a:pPr marL="0" lvl="8" indent="3511295" defTabSz="658368">
              <a:spcBef>
                <a:spcPts val="1200"/>
              </a:spcBef>
              <a:buSzTx/>
              <a:buFontTx/>
              <a:buNone/>
              <a:defRPr sz="1919" b="1">
                <a:solidFill>
                  <a:srgbClr val="FFFFFF"/>
                </a:solidFill>
                <a:latin typeface="Times New Roman"/>
                <a:ea typeface="Times New Roman"/>
                <a:cs typeface="Times New Roman"/>
                <a:sym typeface="Times New Roman"/>
              </a:defRPr>
            </a:pPr>
            <a:r>
              <a:t>IATSE.net</a:t>
            </a:r>
          </a:p>
        </p:txBody>
      </p:sp>
      <p:pic>
        <p:nvPicPr>
          <p:cNvPr id="214" name="IMG_1779.jpeg" descr="IMG_177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215" name="IMG_1882.png" descr="IMG_1882.png"/>
          <p:cNvPicPr>
            <a:picLocks noChangeAspect="1"/>
          </p:cNvPicPr>
          <p:nvPr/>
        </p:nvPicPr>
        <p:blipFill>
          <a:blip r:embed="rId5"/>
          <a:stretch>
            <a:fillRect/>
          </a:stretch>
        </p:blipFill>
        <p:spPr>
          <a:xfrm>
            <a:off x="-330583" y="1411638"/>
            <a:ext cx="3975219" cy="2973246"/>
          </a:xfrm>
          <a:prstGeom prst="rect">
            <a:avLst/>
          </a:prstGeom>
          <a:ln w="12700">
            <a:miter lim="400000"/>
          </a:ln>
        </p:spPr>
      </p:pic>
      <p:pic>
        <p:nvPicPr>
          <p:cNvPr id="216" name="IMG_1881.jpeg" descr="IMG_1881.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77241" y="4239655"/>
            <a:ext cx="801582" cy="80158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Content Placeholder 3" descr="Content Placeholder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36770" y="768443"/>
            <a:ext cx="3095679" cy="4366078"/>
          </a:xfrm>
          <a:prstGeom prst="rect">
            <a:avLst/>
          </a:prstGeom>
          <a:ln w="12700">
            <a:miter lim="400000"/>
          </a:ln>
        </p:spPr>
      </p:pic>
      <p:pic>
        <p:nvPicPr>
          <p:cNvPr id="508" name="Picture 4" descr="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161805" y="764399"/>
            <a:ext cx="2977595" cy="4379101"/>
          </a:xfrm>
          <a:prstGeom prst="rect">
            <a:avLst/>
          </a:prstGeom>
          <a:ln w="12700">
            <a:miter lim="400000"/>
          </a:ln>
        </p:spPr>
      </p:pic>
      <p:pic>
        <p:nvPicPr>
          <p:cNvPr id="509" name="Picture 14" descr="Picture 14"/>
          <p:cNvPicPr>
            <a:picLocks noChangeAspect="1"/>
          </p:cNvPicPr>
          <p:nvPr/>
        </p:nvPicPr>
        <p:blipFill>
          <a:blip r:embed="rId5"/>
          <a:stretch>
            <a:fillRect/>
          </a:stretch>
        </p:blipFill>
        <p:spPr>
          <a:xfrm>
            <a:off x="0" y="747591"/>
            <a:ext cx="9218183" cy="273844"/>
          </a:xfrm>
          <a:prstGeom prst="rect">
            <a:avLst/>
          </a:prstGeom>
          <a:ln w="12700">
            <a:miter lim="400000"/>
          </a:ln>
        </p:spPr>
      </p:pic>
      <p:sp>
        <p:nvSpPr>
          <p:cNvPr id="510"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11"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12"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13" name="TextBox 3"/>
          <p:cNvSpPr txBox="1">
            <a:spLocks noGrp="1"/>
          </p:cNvSpPr>
          <p:nvPr>
            <p:ph type="body" idx="21"/>
          </p:nvPr>
        </p:nvSpPr>
        <p:spPr>
          <a:prstGeom prst="rect">
            <a:avLst/>
          </a:prstGeom>
        </p:spPr>
        <p:txBody>
          <a:bodyPr/>
          <a:lstStyle/>
          <a:p>
            <a:r>
              <a:t>Girl With The Pearl Earring</a:t>
            </a:r>
          </a:p>
        </p:txBody>
      </p:sp>
      <p:pic>
        <p:nvPicPr>
          <p:cNvPr id="514" name="IMG_1779.jpeg" descr="IMG_1779.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515" name="Girl with a Pearl Earring (Vermeer, 1665)"/>
          <p:cNvSpPr txBox="1"/>
          <p:nvPr/>
        </p:nvSpPr>
        <p:spPr>
          <a:xfrm>
            <a:off x="1996052" y="4896529"/>
            <a:ext cx="1968046" cy="2059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900">
                <a:solidFill>
                  <a:srgbClr val="FFFFFF"/>
                </a:solidFill>
              </a:defRPr>
            </a:lvl1pPr>
          </a:lstStyle>
          <a:p>
            <a:r>
              <a:t>Girl with a Pearl Earring (Vermeer, 1665)</a:t>
            </a:r>
          </a:p>
        </p:txBody>
      </p:sp>
      <p:sp>
        <p:nvSpPr>
          <p:cNvPr id="516" name="Girl with a Pearl Earring (2003 film)…"/>
          <p:cNvSpPr txBox="1"/>
          <p:nvPr/>
        </p:nvSpPr>
        <p:spPr>
          <a:xfrm>
            <a:off x="6351117" y="4686979"/>
            <a:ext cx="1727224" cy="6250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900">
                <a:solidFill>
                  <a:srgbClr val="FFFFFF"/>
                </a:solidFill>
              </a:defRPr>
            </a:pPr>
            <a:r>
              <a:t>Girl with a Pearl Earring (2003 film)</a:t>
            </a:r>
          </a:p>
          <a:p>
            <a:pPr algn="r">
              <a:defRPr sz="900">
                <a:solidFill>
                  <a:srgbClr val="FFFFFF"/>
                </a:solidFill>
              </a:defRPr>
            </a:pPr>
            <a:r>
              <a:t>Directed by Peter Webber</a:t>
            </a:r>
          </a:p>
          <a:p>
            <a:pPr algn="r">
              <a:defRPr sz="900">
                <a:solidFill>
                  <a:srgbClr val="FFFFFF"/>
                </a:solidFill>
              </a:defRPr>
            </a:pPr>
            <a:r>
              <a:t>© Lions Gate Films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Content Placeholder 3" descr="Content Placeholder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602" y="685831"/>
            <a:ext cx="4440475" cy="4467724"/>
          </a:xfrm>
          <a:prstGeom prst="rect">
            <a:avLst/>
          </a:prstGeom>
          <a:ln w="12700">
            <a:miter lim="400000"/>
          </a:ln>
        </p:spPr>
      </p:pic>
      <p:pic>
        <p:nvPicPr>
          <p:cNvPr id="521" name="Picture 2" descr="Picture 2"/>
          <p:cNvPicPr>
            <a:picLocks noChangeAspect="1"/>
          </p:cNvPicPr>
          <p:nvPr/>
        </p:nvPicPr>
        <p:blipFill>
          <a:blip r:embed="rId4"/>
          <a:stretch>
            <a:fillRect/>
          </a:stretch>
        </p:blipFill>
        <p:spPr>
          <a:xfrm>
            <a:off x="5269277" y="684500"/>
            <a:ext cx="3135872" cy="4470285"/>
          </a:xfrm>
          <a:prstGeom prst="rect">
            <a:avLst/>
          </a:prstGeom>
          <a:ln w="12700">
            <a:miter lim="400000"/>
          </a:ln>
        </p:spPr>
      </p:pic>
      <p:pic>
        <p:nvPicPr>
          <p:cNvPr id="522" name="Picture 14" descr="Picture 14"/>
          <p:cNvPicPr>
            <a:picLocks noChangeAspect="1"/>
          </p:cNvPicPr>
          <p:nvPr/>
        </p:nvPicPr>
        <p:blipFill>
          <a:blip r:embed="rId5"/>
          <a:stretch>
            <a:fillRect/>
          </a:stretch>
        </p:blipFill>
        <p:spPr>
          <a:xfrm>
            <a:off x="0" y="747591"/>
            <a:ext cx="9218183" cy="273844"/>
          </a:xfrm>
          <a:prstGeom prst="rect">
            <a:avLst/>
          </a:prstGeom>
          <a:ln w="12700">
            <a:miter lim="400000"/>
          </a:ln>
        </p:spPr>
      </p:pic>
      <p:sp>
        <p:nvSpPr>
          <p:cNvPr id="523"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24"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25"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26" name="TextBox 3"/>
          <p:cNvSpPr txBox="1">
            <a:spLocks noGrp="1"/>
          </p:cNvSpPr>
          <p:nvPr>
            <p:ph type="body" idx="21"/>
          </p:nvPr>
        </p:nvSpPr>
        <p:spPr>
          <a:prstGeom prst="rect">
            <a:avLst/>
          </a:prstGeom>
        </p:spPr>
        <p:txBody>
          <a:bodyPr/>
          <a:lstStyle/>
          <a:p>
            <a:r>
              <a:t>Artistic Inspiration</a:t>
            </a:r>
          </a:p>
        </p:txBody>
      </p:sp>
      <p:pic>
        <p:nvPicPr>
          <p:cNvPr id="527" name="IMG_1779.jpeg" descr="IMG_1779.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528" name="The Scream (Munch, 1893)"/>
          <p:cNvSpPr txBox="1"/>
          <p:nvPr/>
        </p:nvSpPr>
        <p:spPr>
          <a:xfrm>
            <a:off x="3110147" y="4889120"/>
            <a:ext cx="1352177" cy="345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900">
                <a:solidFill>
                  <a:srgbClr val="FFFFFF"/>
                </a:solidFill>
              </a:defRPr>
            </a:lvl1pPr>
          </a:lstStyle>
          <a:p>
            <a:r>
              <a:t>The Scream (Munch, 1893)</a:t>
            </a:r>
          </a:p>
        </p:txBody>
      </p:sp>
      <p:sp>
        <p:nvSpPr>
          <p:cNvPr id="529" name="Scream (2022 film)…"/>
          <p:cNvSpPr txBox="1"/>
          <p:nvPr/>
        </p:nvSpPr>
        <p:spPr>
          <a:xfrm>
            <a:off x="6103703" y="4622639"/>
            <a:ext cx="2274502" cy="625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900">
                <a:solidFill>
                  <a:srgbClr val="FFFFFF"/>
                </a:solidFill>
              </a:defRPr>
            </a:pPr>
            <a:r>
              <a:t>Scream (2022 film)</a:t>
            </a:r>
          </a:p>
          <a:p>
            <a:pPr algn="r">
              <a:defRPr sz="900">
                <a:solidFill>
                  <a:srgbClr val="FFFFFF"/>
                </a:solidFill>
              </a:defRPr>
            </a:pPr>
            <a:r>
              <a:t>Directed by Matt Bettinelli-Olpin &amp; Tyler Gillett</a:t>
            </a:r>
          </a:p>
          <a:p>
            <a:pPr algn="r">
              <a:defRPr sz="900">
                <a:solidFill>
                  <a:srgbClr val="FFFFFF"/>
                </a:solidFill>
              </a:defRPr>
            </a:pPr>
            <a:r>
              <a:t>© Paramount Pictures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 name="HomeAlone.jpg" descr="HomeAlon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446831" y="713423"/>
            <a:ext cx="4724581" cy="4416676"/>
          </a:xfrm>
          <a:prstGeom prst="rect">
            <a:avLst/>
          </a:prstGeom>
          <a:ln w="12700">
            <a:miter lim="400000"/>
          </a:ln>
        </p:spPr>
      </p:pic>
      <p:pic>
        <p:nvPicPr>
          <p:cNvPr id="534" name="Content Placeholder 3" descr="Content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602" y="685831"/>
            <a:ext cx="4440475" cy="4444268"/>
          </a:xfrm>
          <a:prstGeom prst="rect">
            <a:avLst/>
          </a:prstGeom>
          <a:ln w="12700">
            <a:miter lim="400000"/>
          </a:ln>
        </p:spPr>
      </p:pic>
      <p:pic>
        <p:nvPicPr>
          <p:cNvPr id="535" name="Picture 14" descr="Picture 14"/>
          <p:cNvPicPr>
            <a:picLocks noChangeAspect="1"/>
          </p:cNvPicPr>
          <p:nvPr/>
        </p:nvPicPr>
        <p:blipFill>
          <a:blip r:embed="rId5"/>
          <a:stretch>
            <a:fillRect/>
          </a:stretch>
        </p:blipFill>
        <p:spPr>
          <a:xfrm>
            <a:off x="0" y="747591"/>
            <a:ext cx="9218183" cy="273844"/>
          </a:xfrm>
          <a:prstGeom prst="rect">
            <a:avLst/>
          </a:prstGeom>
          <a:ln w="12700">
            <a:miter lim="400000"/>
          </a:ln>
        </p:spPr>
      </p:pic>
      <p:sp>
        <p:nvSpPr>
          <p:cNvPr id="536"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37"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38"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39" name="TextBox 3"/>
          <p:cNvSpPr txBox="1">
            <a:spLocks noGrp="1"/>
          </p:cNvSpPr>
          <p:nvPr>
            <p:ph type="body" idx="21"/>
          </p:nvPr>
        </p:nvSpPr>
        <p:spPr>
          <a:prstGeom prst="rect">
            <a:avLst/>
          </a:prstGeom>
        </p:spPr>
        <p:txBody>
          <a:bodyPr/>
          <a:lstStyle/>
          <a:p>
            <a:r>
              <a:t>Artistic Inspiration</a:t>
            </a:r>
          </a:p>
        </p:txBody>
      </p:sp>
      <p:pic>
        <p:nvPicPr>
          <p:cNvPr id="540" name="IMG_1779.jpeg" descr="IMG_1779.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541" name="Macaulay Culkin in Home Alone (1990)…"/>
          <p:cNvSpPr txBox="1"/>
          <p:nvPr/>
        </p:nvSpPr>
        <p:spPr>
          <a:xfrm>
            <a:off x="7252065" y="751997"/>
            <a:ext cx="1900627" cy="625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sz="900"/>
            </a:pPr>
            <a:r>
              <a:t>Macaulay Culkin in Home Alone (1990)</a:t>
            </a:r>
          </a:p>
          <a:p>
            <a:pPr algn="r">
              <a:defRPr sz="900"/>
            </a:pPr>
            <a:r>
              <a:t>Directed by Chris Columbus</a:t>
            </a:r>
          </a:p>
          <a:p>
            <a:pPr algn="r">
              <a:defRPr sz="900"/>
            </a:pPr>
            <a:r>
              <a:t>© 20th Century Fox</a:t>
            </a:r>
          </a:p>
        </p:txBody>
      </p:sp>
      <p:sp>
        <p:nvSpPr>
          <p:cNvPr id="542" name="The Scream (Munch, 1893)"/>
          <p:cNvSpPr txBox="1"/>
          <p:nvPr/>
        </p:nvSpPr>
        <p:spPr>
          <a:xfrm>
            <a:off x="3081164" y="4869774"/>
            <a:ext cx="1352176" cy="345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900">
                <a:solidFill>
                  <a:srgbClr val="FFFFFF"/>
                </a:solidFill>
              </a:defRPr>
            </a:lvl1pPr>
          </a:lstStyle>
          <a:p>
            <a:r>
              <a:rPr dirty="0"/>
              <a:t>The Scream (Munch, 1893)</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Picture 14" descr="Picture 14"/>
          <p:cNvPicPr>
            <a:picLocks noChangeAspect="1"/>
          </p:cNvPicPr>
          <p:nvPr/>
        </p:nvPicPr>
        <p:blipFill>
          <a:blip r:embed="rId3"/>
          <a:stretch>
            <a:fillRect/>
          </a:stretch>
        </p:blipFill>
        <p:spPr>
          <a:xfrm>
            <a:off x="0" y="747591"/>
            <a:ext cx="9218183" cy="273844"/>
          </a:xfrm>
          <a:prstGeom prst="rect">
            <a:avLst/>
          </a:prstGeom>
          <a:ln w="12700">
            <a:miter lim="400000"/>
          </a:ln>
        </p:spPr>
      </p:pic>
      <p:sp>
        <p:nvSpPr>
          <p:cNvPr id="547"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48"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49"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50" name="TextBox 3"/>
          <p:cNvSpPr txBox="1">
            <a:spLocks noGrp="1"/>
          </p:cNvSpPr>
          <p:nvPr>
            <p:ph type="body" idx="21"/>
          </p:nvPr>
        </p:nvSpPr>
        <p:spPr>
          <a:prstGeom prst="rect">
            <a:avLst/>
          </a:prstGeom>
        </p:spPr>
        <p:txBody>
          <a:bodyPr/>
          <a:lstStyle/>
          <a:p>
            <a:r>
              <a:t>‘Nighthawk’ - Edward Hopper</a:t>
            </a:r>
          </a:p>
        </p:txBody>
      </p:sp>
      <p:pic>
        <p:nvPicPr>
          <p:cNvPr id="551" name="IMG_1779.jpeg" descr="IMG_177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552" name="Content Placeholder 3" descr="Content Placeholder 3"/>
          <p:cNvPicPr>
            <a:picLocks noChangeAspect="1"/>
          </p:cNvPicPr>
          <p:nvPr/>
        </p:nvPicPr>
        <p:blipFill>
          <a:blip r:embed="rId5"/>
          <a:stretch>
            <a:fillRect/>
          </a:stretch>
        </p:blipFill>
        <p:spPr>
          <a:xfrm>
            <a:off x="399338" y="871618"/>
            <a:ext cx="8345325" cy="4167478"/>
          </a:xfrm>
          <a:prstGeom prst="rect">
            <a:avLst/>
          </a:prstGeom>
          <a:ln w="12700">
            <a:miter lim="400000"/>
          </a:ln>
        </p:spPr>
      </p:pic>
      <p:sp>
        <p:nvSpPr>
          <p:cNvPr id="553" name="Nighthawks (Hopper, 1942)"/>
          <p:cNvSpPr txBox="1"/>
          <p:nvPr/>
        </p:nvSpPr>
        <p:spPr>
          <a:xfrm>
            <a:off x="7065046" y="4668087"/>
            <a:ext cx="1366297" cy="345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a:defRPr sz="900">
                <a:solidFill>
                  <a:srgbClr val="FFFFFF"/>
                </a:solidFill>
              </a:defRPr>
            </a:lvl1pPr>
          </a:lstStyle>
          <a:p>
            <a:r>
              <a:t>Nighthawks (Hopper, 1942)</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14" descr="Picture 14"/>
          <p:cNvPicPr>
            <a:picLocks noChangeAspect="1"/>
          </p:cNvPicPr>
          <p:nvPr/>
        </p:nvPicPr>
        <p:blipFill>
          <a:blip r:embed="rId3"/>
          <a:stretch>
            <a:fillRect/>
          </a:stretch>
        </p:blipFill>
        <p:spPr>
          <a:xfrm>
            <a:off x="0" y="747591"/>
            <a:ext cx="9218183" cy="273844"/>
          </a:xfrm>
          <a:prstGeom prst="rect">
            <a:avLst/>
          </a:prstGeom>
          <a:ln w="12700">
            <a:miter lim="400000"/>
          </a:ln>
        </p:spPr>
      </p:pic>
      <p:sp>
        <p:nvSpPr>
          <p:cNvPr id="558"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59"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60"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61" name="TextBox 3"/>
          <p:cNvSpPr txBox="1">
            <a:spLocks noGrp="1"/>
          </p:cNvSpPr>
          <p:nvPr>
            <p:ph type="body" idx="21"/>
          </p:nvPr>
        </p:nvSpPr>
        <p:spPr>
          <a:prstGeom prst="rect">
            <a:avLst/>
          </a:prstGeom>
        </p:spPr>
        <p:txBody>
          <a:bodyPr/>
          <a:lstStyle/>
          <a:p>
            <a:r>
              <a:t>‘Nighthawk’ - Edward Hopper</a:t>
            </a:r>
          </a:p>
        </p:txBody>
      </p:sp>
      <p:pic>
        <p:nvPicPr>
          <p:cNvPr id="562" name="IMG_1779.jpeg" descr="IMG_177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pic>
        <p:nvPicPr>
          <p:cNvPr id="563" name="Content Placeholder 6" descr="Content Placeholder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337" y="1646040"/>
            <a:ext cx="3505514" cy="2338392"/>
          </a:xfrm>
          <a:prstGeom prst="rect">
            <a:avLst/>
          </a:prstGeom>
          <a:ln w="12700">
            <a:miter lim="400000"/>
          </a:ln>
        </p:spPr>
      </p:pic>
      <p:pic>
        <p:nvPicPr>
          <p:cNvPr id="564" name="Content Placeholder 7" descr="Content Placeholder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772352" y="1652438"/>
            <a:ext cx="5224301" cy="2325261"/>
          </a:xfrm>
          <a:prstGeom prst="rect">
            <a:avLst/>
          </a:prstGeom>
          <a:ln w="12700">
            <a:miter lim="400000"/>
          </a:ln>
        </p:spPr>
      </p:pic>
      <p:sp>
        <p:nvSpPr>
          <p:cNvPr id="565" name="Equalizer (2014)…"/>
          <p:cNvSpPr txBox="1"/>
          <p:nvPr/>
        </p:nvSpPr>
        <p:spPr>
          <a:xfrm>
            <a:off x="818234" y="4015190"/>
            <a:ext cx="2476703" cy="6758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FFFFFF"/>
                </a:solidFill>
                <a:latin typeface="Arial Black"/>
                <a:ea typeface="Arial Black"/>
                <a:cs typeface="Arial Black"/>
                <a:sym typeface="Arial Black"/>
              </a:defRPr>
            </a:pPr>
            <a:r>
              <a:t>Equalizer (2014)</a:t>
            </a:r>
          </a:p>
          <a:p>
            <a:pPr>
              <a:defRPr sz="900">
                <a:solidFill>
                  <a:srgbClr val="FFFFFF"/>
                </a:solidFill>
              </a:defRPr>
            </a:pPr>
            <a:r>
              <a:t>Directed by Antoine Fuqua</a:t>
            </a:r>
          </a:p>
          <a:p>
            <a:pPr>
              <a:defRPr sz="900">
                <a:solidFill>
                  <a:srgbClr val="FFFFFF"/>
                </a:solidFill>
              </a:defRPr>
            </a:pPr>
            <a:r>
              <a:t>© Columbia Pictures / Sony Pictures Entertainment</a:t>
            </a:r>
          </a:p>
        </p:txBody>
      </p:sp>
      <p:sp>
        <p:nvSpPr>
          <p:cNvPr id="566" name="Simpsons…"/>
          <p:cNvSpPr txBox="1"/>
          <p:nvPr/>
        </p:nvSpPr>
        <p:spPr>
          <a:xfrm>
            <a:off x="5624291" y="4022811"/>
            <a:ext cx="2736725" cy="802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100">
                <a:solidFill>
                  <a:srgbClr val="FFFFFF"/>
                </a:solidFill>
                <a:latin typeface="+mj-lt"/>
                <a:ea typeface="+mj-ea"/>
                <a:cs typeface="+mj-cs"/>
                <a:sym typeface="Helvetica"/>
              </a:defRPr>
            </a:pPr>
            <a:r>
              <a:t>Simpsons</a:t>
            </a:r>
          </a:p>
          <a:p>
            <a:pPr>
              <a:defRPr sz="900">
                <a:solidFill>
                  <a:srgbClr val="FFFFFF"/>
                </a:solidFill>
              </a:defRPr>
            </a:pPr>
            <a:r>
              <a:t>Episode: “Boulevard of Broken Dreams”</a:t>
            </a:r>
          </a:p>
          <a:p>
            <a:pPr>
              <a:defRPr sz="900">
                <a:solidFill>
                  <a:srgbClr val="FFFFFF"/>
                </a:solidFill>
              </a:defRPr>
            </a:pPr>
            <a:r>
              <a:t>© 20th Television Animation / The Walt Disney Company</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 name="Picture 14" descr="Picture 14"/>
          <p:cNvPicPr>
            <a:picLocks noChangeAspect="1"/>
          </p:cNvPicPr>
          <p:nvPr/>
        </p:nvPicPr>
        <p:blipFill>
          <a:blip r:embed="rId2"/>
          <a:stretch>
            <a:fillRect/>
          </a:stretch>
        </p:blipFill>
        <p:spPr>
          <a:xfrm>
            <a:off x="0" y="747591"/>
            <a:ext cx="9218183" cy="273844"/>
          </a:xfrm>
          <a:prstGeom prst="rect">
            <a:avLst/>
          </a:prstGeom>
          <a:ln w="12700">
            <a:miter lim="400000"/>
          </a:ln>
        </p:spPr>
      </p:pic>
      <p:sp>
        <p:nvSpPr>
          <p:cNvPr id="571"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72"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73"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574" name="Many museums often have free admission days, and are great places to study lighting, color theory, and composition. Studying art, and other films, helps you build a visual reference kit to call on when you are planning to light a scene.…"/>
          <p:cNvSpPr txBox="1">
            <a:spLocks noGrp="1"/>
          </p:cNvSpPr>
          <p:nvPr>
            <p:ph type="body" sz="half" idx="1"/>
          </p:nvPr>
        </p:nvSpPr>
        <p:spPr>
          <a:xfrm>
            <a:off x="295455" y="1393958"/>
            <a:ext cx="4948930" cy="3742447"/>
          </a:xfrm>
          <a:prstGeom prst="rect">
            <a:avLst/>
          </a:prstGeom>
        </p:spPr>
        <p:txBody>
          <a:bodyPr/>
          <a:lstStyle/>
          <a:p>
            <a:pPr>
              <a:defRPr>
                <a:solidFill>
                  <a:srgbClr val="000000"/>
                </a:solidFill>
              </a:defRPr>
            </a:pPr>
            <a:r>
              <a:t>	Many museums often have free admission days, and are great places to study lighting, color theory, and composition. Studying art, and other films, helps you build a visual reference kit to call on when you are planning to light a scene.</a:t>
            </a:r>
          </a:p>
          <a:p>
            <a:pPr>
              <a:defRPr sz="100">
                <a:solidFill>
                  <a:srgbClr val="000000"/>
                </a:solidFill>
              </a:defRPr>
            </a:pPr>
            <a:endParaRPr/>
          </a:p>
          <a:p>
            <a:pPr>
              <a:defRPr>
                <a:solidFill>
                  <a:srgbClr val="000000"/>
                </a:solidFill>
              </a:defRPr>
            </a:pPr>
            <a:r>
              <a:t>         Another great resource is the public library. If you have a library card, you can access their movie and TV series streaming app, Kanopy, for free!</a:t>
            </a:r>
          </a:p>
        </p:txBody>
      </p:sp>
      <p:pic>
        <p:nvPicPr>
          <p:cNvPr id="575" name="IMG_1779.jpeg" descr="IMG_1779.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576" name="TextBox 3"/>
          <p:cNvSpPr txBox="1"/>
          <p:nvPr/>
        </p:nvSpPr>
        <p:spPr>
          <a:xfrm>
            <a:off x="316972" y="34461"/>
            <a:ext cx="7422131" cy="67818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defTabSz="342900">
              <a:defRPr sz="4000" cap="small">
                <a:solidFill>
                  <a:srgbClr val="FFFFFF"/>
                </a:solidFill>
                <a:latin typeface="Times Roman"/>
                <a:ea typeface="Times Roman"/>
                <a:cs typeface="Times Roman"/>
                <a:sym typeface="Times Roman"/>
              </a:defRPr>
            </a:lvl1pPr>
          </a:lstStyle>
          <a:p>
            <a:r>
              <a:t>Artistic Inspiration</a:t>
            </a:r>
          </a:p>
        </p:txBody>
      </p:sp>
      <p:pic>
        <p:nvPicPr>
          <p:cNvPr id="577" name="IMG_1780.jpeg" descr="IMG_1780.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8109" y="1238353"/>
            <a:ext cx="3735295" cy="2144060"/>
          </a:xfrm>
          <a:prstGeom prst="rect">
            <a:avLst/>
          </a:prstGeom>
          <a:ln w="12700">
            <a:miter lim="400000"/>
          </a:ln>
        </p:spPr>
      </p:pic>
      <p:pic>
        <p:nvPicPr>
          <p:cNvPr id="578" name="IMG_1783.jpeg" descr="IMG_1783.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992249" y="3154918"/>
            <a:ext cx="1904740" cy="1900679"/>
          </a:xfrm>
          <a:prstGeom prst="rect">
            <a:avLst/>
          </a:prstGeom>
          <a:ln w="12700">
            <a:miter lim="400000"/>
          </a:ln>
        </p:spPr>
      </p:pic>
      <p:sp>
        <p:nvSpPr>
          <p:cNvPr id="579" name="Rectangle"/>
          <p:cNvSpPr/>
          <p:nvPr/>
        </p:nvSpPr>
        <p:spPr>
          <a:xfrm>
            <a:off x="7698524" y="3955831"/>
            <a:ext cx="492191" cy="298809"/>
          </a:xfrm>
          <a:prstGeom prst="rect">
            <a:avLst/>
          </a:prstGeom>
          <a:solidFill>
            <a:srgbClr val="000000"/>
          </a:solidFill>
          <a:ln w="12700">
            <a:miter lim="400000"/>
          </a:ln>
        </p:spPr>
        <p:txBody>
          <a:bodyPr lIns="45719" rIns="45719" anchor="ctr"/>
          <a:lstStyle/>
          <a:p>
            <a:endParaRPr/>
          </a:p>
        </p:txBody>
      </p:sp>
      <p:sp>
        <p:nvSpPr>
          <p:cNvPr id="580" name="Rectangle"/>
          <p:cNvSpPr/>
          <p:nvPr/>
        </p:nvSpPr>
        <p:spPr>
          <a:xfrm>
            <a:off x="5901907" y="1556348"/>
            <a:ext cx="2527699" cy="1063656"/>
          </a:xfrm>
          <a:prstGeom prst="rect">
            <a:avLst/>
          </a:prstGeom>
          <a:solidFill>
            <a:srgbClr val="000000"/>
          </a:solidFill>
          <a:ln w="12700">
            <a:miter lim="400000"/>
          </a:ln>
          <a:effectLst>
            <a:outerShdw blurRad="38100" dist="23000" dir="5400000" rotWithShape="0">
              <a:srgbClr val="000000">
                <a:alpha val="35000"/>
              </a:srgbClr>
            </a:outerShdw>
          </a:effectLst>
        </p:spPr>
        <p:txBody>
          <a:bodyPr lIns="45719" rIns="45719" anchor="ctr"/>
          <a:lstStyle/>
          <a:p>
            <a:endParaRPr/>
          </a:p>
        </p:txBody>
      </p:sp>
      <p:pic>
        <p:nvPicPr>
          <p:cNvPr id="581" name="IMG_2072.jpeg" descr="IMG_2072.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29083" y="1982703"/>
            <a:ext cx="2273347" cy="637301"/>
          </a:xfrm>
          <a:prstGeom prst="rect">
            <a:avLst/>
          </a:prstGeom>
          <a:ln w="12700">
            <a:miter lim="400000"/>
          </a:ln>
        </p:spPr>
      </p:pic>
      <p:sp>
        <p:nvSpPr>
          <p:cNvPr id="582" name="Rectangle"/>
          <p:cNvSpPr/>
          <p:nvPr/>
        </p:nvSpPr>
        <p:spPr>
          <a:xfrm>
            <a:off x="8026344" y="4131615"/>
            <a:ext cx="173518" cy="132101"/>
          </a:xfrm>
          <a:prstGeom prst="rect">
            <a:avLst/>
          </a:prstGeom>
          <a:solidFill>
            <a:srgbClr val="000000"/>
          </a:solidFill>
          <a:ln w="12700">
            <a:miter lim="400000"/>
          </a:ln>
        </p:spPr>
        <p:txBody>
          <a:bodyPr lIns="45719" rIns="45719" anchor="ctr"/>
          <a:lstStyle/>
          <a:p>
            <a:endParaRPr/>
          </a:p>
        </p:txBody>
      </p:sp>
      <p:sp>
        <p:nvSpPr>
          <p:cNvPr id="583" name="30,000+ MOVIES AND TV SERIES"/>
          <p:cNvSpPr txBox="1"/>
          <p:nvPr/>
        </p:nvSpPr>
        <p:spPr>
          <a:xfrm>
            <a:off x="5685903" y="1633005"/>
            <a:ext cx="2959706" cy="307341"/>
          </a:xfrm>
          <a:prstGeom prst="rect">
            <a:avLst/>
          </a:prstGeom>
          <a:ln w="12700">
            <a:miter lim="400000"/>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solidFill>
                  <a:srgbClr val="E22400"/>
                </a:solidFill>
                <a:latin typeface="Baskerville"/>
                <a:ea typeface="Baskerville"/>
                <a:cs typeface="Baskerville"/>
                <a:sym typeface="Baskerville"/>
              </a:defRPr>
            </a:lvl1pPr>
          </a:lstStyle>
          <a:p>
            <a:r>
              <a:t>30,000+ MOVIES AND TV SERIES</a:t>
            </a:r>
          </a:p>
        </p:txBody>
      </p:sp>
      <p:pic>
        <p:nvPicPr>
          <p:cNvPr id="584" name="IMG_2072.jpeg" descr="IMG_2072.jpe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03566" y="4037659"/>
            <a:ext cx="482106" cy="135152"/>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86" name="TextBox 3"/>
          <p:cNvSpPr txBox="1">
            <a:spLocks noGrp="1"/>
          </p:cNvSpPr>
          <p:nvPr>
            <p:ph type="body" idx="21"/>
          </p:nvPr>
        </p:nvSpPr>
        <p:spPr>
          <a:xfrm>
            <a:off x="734412" y="620695"/>
            <a:ext cx="7422131" cy="2862581"/>
          </a:xfrm>
          <a:prstGeom prst="rect">
            <a:avLst/>
          </a:prstGeom>
        </p:spPr>
        <p:txBody>
          <a:bodyPr/>
          <a:lstStyle/>
          <a:p>
            <a:pPr algn="ctr">
              <a:defRPr sz="3700"/>
            </a:pPr>
            <a:r>
              <a:t>For more information about</a:t>
            </a:r>
          </a:p>
          <a:p>
            <a:pPr algn="ctr">
              <a:defRPr sz="3700"/>
            </a:pPr>
            <a:r>
              <a:t>IATSE Local 728</a:t>
            </a:r>
          </a:p>
          <a:p>
            <a:pPr algn="ctr">
              <a:defRPr sz="3700"/>
            </a:pPr>
            <a:r>
              <a:t>And how to join:</a:t>
            </a:r>
          </a:p>
          <a:p>
            <a:pPr algn="ctr">
              <a:defRPr sz="3700"/>
            </a:pPr>
            <a:r>
              <a:rPr u="sng">
                <a:solidFill>
                  <a:srgbClr val="0000FF"/>
                </a:solidFill>
                <a:uFill>
                  <a:solidFill>
                    <a:srgbClr val="0000FF"/>
                  </a:solidFill>
                </a:uFill>
                <a:hlinkClick r:id="rId3"/>
              </a:rPr>
              <a:t>IATSE728.ORG</a:t>
            </a:r>
          </a:p>
        </p:txBody>
      </p:sp>
      <p:pic>
        <p:nvPicPr>
          <p:cNvPr id="587" name="QRCode Monkey - The free QR Code Generator to create custom QR Codes with Logo.png" descr="QRCode Monkey - The free QR Code Generator to create custom QR Codes with Logo.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2819" y="1329220"/>
            <a:ext cx="1620205" cy="1625174"/>
          </a:xfrm>
          <a:prstGeom prst="rect">
            <a:avLst/>
          </a:prstGeom>
          <a:ln w="12700">
            <a:miter lim="400000"/>
          </a:ln>
        </p:spPr>
      </p:pic>
      <p:pic>
        <p:nvPicPr>
          <p:cNvPr id="588"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60799" y="1303916"/>
            <a:ext cx="1771459" cy="1675781"/>
          </a:xfrm>
          <a:custGeom>
            <a:avLst/>
            <a:gdLst/>
            <a:ahLst/>
            <a:cxnLst>
              <a:cxn ang="0">
                <a:pos x="wd2" y="hd2"/>
              </a:cxn>
              <a:cxn ang="5400000">
                <a:pos x="wd2" y="hd2"/>
              </a:cxn>
              <a:cxn ang="10800000">
                <a:pos x="wd2" y="hd2"/>
              </a:cxn>
              <a:cxn ang="16200000">
                <a:pos x="wd2" y="hd2"/>
              </a:cxn>
            </a:cxnLst>
            <a:rect l="0" t="0" r="r" b="b"/>
            <a:pathLst>
              <a:path w="21551" h="21562" extrusionOk="0">
                <a:moveTo>
                  <a:pt x="5847" y="0"/>
                </a:moveTo>
                <a:cubicBezTo>
                  <a:pt x="5840" y="8"/>
                  <a:pt x="6291" y="1148"/>
                  <a:pt x="6851" y="2533"/>
                </a:cubicBezTo>
                <a:cubicBezTo>
                  <a:pt x="7411" y="3918"/>
                  <a:pt x="7857" y="5066"/>
                  <a:pt x="7841" y="5086"/>
                </a:cubicBezTo>
                <a:cubicBezTo>
                  <a:pt x="7825" y="5106"/>
                  <a:pt x="7675" y="5101"/>
                  <a:pt x="7513" y="5071"/>
                </a:cubicBezTo>
                <a:cubicBezTo>
                  <a:pt x="7168" y="5007"/>
                  <a:pt x="7137" y="5029"/>
                  <a:pt x="7136" y="5357"/>
                </a:cubicBezTo>
                <a:cubicBezTo>
                  <a:pt x="7136" y="5471"/>
                  <a:pt x="7120" y="5577"/>
                  <a:pt x="7098" y="5592"/>
                </a:cubicBezTo>
                <a:cubicBezTo>
                  <a:pt x="7076" y="5606"/>
                  <a:pt x="6175" y="4791"/>
                  <a:pt x="5099" y="3784"/>
                </a:cubicBezTo>
                <a:cubicBezTo>
                  <a:pt x="3463" y="2253"/>
                  <a:pt x="3138" y="1967"/>
                  <a:pt x="3109" y="2043"/>
                </a:cubicBezTo>
                <a:cubicBezTo>
                  <a:pt x="3091" y="2093"/>
                  <a:pt x="3018" y="2594"/>
                  <a:pt x="2950" y="3151"/>
                </a:cubicBezTo>
                <a:cubicBezTo>
                  <a:pt x="2882" y="3708"/>
                  <a:pt x="2788" y="4392"/>
                  <a:pt x="2738" y="4678"/>
                </a:cubicBezTo>
                <a:cubicBezTo>
                  <a:pt x="2508" y="5969"/>
                  <a:pt x="2049" y="7545"/>
                  <a:pt x="1521" y="8850"/>
                </a:cubicBezTo>
                <a:cubicBezTo>
                  <a:pt x="1174" y="9707"/>
                  <a:pt x="1091" y="9876"/>
                  <a:pt x="483" y="11000"/>
                </a:cubicBezTo>
                <a:cubicBezTo>
                  <a:pt x="211" y="11501"/>
                  <a:pt x="-6" y="11918"/>
                  <a:pt x="0" y="11924"/>
                </a:cubicBezTo>
                <a:cubicBezTo>
                  <a:pt x="6" y="11930"/>
                  <a:pt x="1165" y="11829"/>
                  <a:pt x="2578" y="11699"/>
                </a:cubicBezTo>
                <a:cubicBezTo>
                  <a:pt x="4012" y="11568"/>
                  <a:pt x="5170" y="11482"/>
                  <a:pt x="5195" y="11505"/>
                </a:cubicBezTo>
                <a:cubicBezTo>
                  <a:pt x="5224" y="11531"/>
                  <a:pt x="5183" y="11656"/>
                  <a:pt x="5089" y="11837"/>
                </a:cubicBezTo>
                <a:cubicBezTo>
                  <a:pt x="5006" y="11996"/>
                  <a:pt x="4939" y="12149"/>
                  <a:pt x="4939" y="12174"/>
                </a:cubicBezTo>
                <a:cubicBezTo>
                  <a:pt x="4939" y="12199"/>
                  <a:pt x="5082" y="12289"/>
                  <a:pt x="5253" y="12378"/>
                </a:cubicBezTo>
                <a:cubicBezTo>
                  <a:pt x="5556" y="12536"/>
                  <a:pt x="5562" y="12543"/>
                  <a:pt x="5475" y="12629"/>
                </a:cubicBezTo>
                <a:cubicBezTo>
                  <a:pt x="5426" y="12677"/>
                  <a:pt x="4407" y="13337"/>
                  <a:pt x="3216" y="14094"/>
                </a:cubicBezTo>
                <a:lnTo>
                  <a:pt x="1053" y="15468"/>
                </a:lnTo>
                <a:lnTo>
                  <a:pt x="1279" y="15580"/>
                </a:lnTo>
                <a:cubicBezTo>
                  <a:pt x="3353" y="16606"/>
                  <a:pt x="4031" y="16998"/>
                  <a:pt x="5055" y="17730"/>
                </a:cubicBezTo>
                <a:cubicBezTo>
                  <a:pt x="6361" y="18663"/>
                  <a:pt x="7313" y="19527"/>
                  <a:pt x="8382" y="20748"/>
                </a:cubicBezTo>
                <a:cubicBezTo>
                  <a:pt x="8784" y="21207"/>
                  <a:pt x="9131" y="21561"/>
                  <a:pt x="9150" y="21539"/>
                </a:cubicBezTo>
                <a:cubicBezTo>
                  <a:pt x="9168" y="21518"/>
                  <a:pt x="9418" y="20367"/>
                  <a:pt x="9705" y="18981"/>
                </a:cubicBezTo>
                <a:cubicBezTo>
                  <a:pt x="9992" y="17595"/>
                  <a:pt x="10248" y="16408"/>
                  <a:pt x="10275" y="16341"/>
                </a:cubicBezTo>
                <a:lnTo>
                  <a:pt x="10323" y="16218"/>
                </a:lnTo>
                <a:lnTo>
                  <a:pt x="10555" y="16474"/>
                </a:lnTo>
                <a:cubicBezTo>
                  <a:pt x="10683" y="16616"/>
                  <a:pt x="10803" y="16734"/>
                  <a:pt x="10820" y="16734"/>
                </a:cubicBezTo>
                <a:cubicBezTo>
                  <a:pt x="10838" y="16734"/>
                  <a:pt x="10951" y="16616"/>
                  <a:pt x="11071" y="16474"/>
                </a:cubicBezTo>
                <a:cubicBezTo>
                  <a:pt x="11229" y="16286"/>
                  <a:pt x="11295" y="16236"/>
                  <a:pt x="11313" y="16290"/>
                </a:cubicBezTo>
                <a:cubicBezTo>
                  <a:pt x="11326" y="16331"/>
                  <a:pt x="11447" y="16875"/>
                  <a:pt x="11578" y="17500"/>
                </a:cubicBezTo>
                <a:cubicBezTo>
                  <a:pt x="12159" y="20260"/>
                  <a:pt x="12424" y="21503"/>
                  <a:pt x="12442" y="21560"/>
                </a:cubicBezTo>
                <a:cubicBezTo>
                  <a:pt x="12453" y="21593"/>
                  <a:pt x="12872" y="21169"/>
                  <a:pt x="13374" y="20615"/>
                </a:cubicBezTo>
                <a:cubicBezTo>
                  <a:pt x="14628" y="19233"/>
                  <a:pt x="15475" y="18470"/>
                  <a:pt x="16740" y="17577"/>
                </a:cubicBezTo>
                <a:cubicBezTo>
                  <a:pt x="17798" y="16829"/>
                  <a:pt x="18697" y="16314"/>
                  <a:pt x="20139" y="15641"/>
                </a:cubicBezTo>
                <a:cubicBezTo>
                  <a:pt x="20338" y="15548"/>
                  <a:pt x="20502" y="15461"/>
                  <a:pt x="20501" y="15447"/>
                </a:cubicBezTo>
                <a:cubicBezTo>
                  <a:pt x="20500" y="15434"/>
                  <a:pt x="19497" y="14792"/>
                  <a:pt x="18270" y="14017"/>
                </a:cubicBezTo>
                <a:cubicBezTo>
                  <a:pt x="17043" y="13243"/>
                  <a:pt x="16040" y="12584"/>
                  <a:pt x="16040" y="12557"/>
                </a:cubicBezTo>
                <a:cubicBezTo>
                  <a:pt x="16040" y="12530"/>
                  <a:pt x="16160" y="12445"/>
                  <a:pt x="16305" y="12363"/>
                </a:cubicBezTo>
                <a:lnTo>
                  <a:pt x="16566" y="12215"/>
                </a:lnTo>
                <a:lnTo>
                  <a:pt x="16431" y="11924"/>
                </a:lnTo>
                <a:cubicBezTo>
                  <a:pt x="16354" y="11764"/>
                  <a:pt x="16308" y="11617"/>
                  <a:pt x="16329" y="11597"/>
                </a:cubicBezTo>
                <a:cubicBezTo>
                  <a:pt x="16351" y="11577"/>
                  <a:pt x="17511" y="11677"/>
                  <a:pt x="18912" y="11822"/>
                </a:cubicBezTo>
                <a:cubicBezTo>
                  <a:pt x="20313" y="11966"/>
                  <a:pt x="21497" y="12086"/>
                  <a:pt x="21539" y="12087"/>
                </a:cubicBezTo>
                <a:cubicBezTo>
                  <a:pt x="21594" y="12089"/>
                  <a:pt x="21463" y="11801"/>
                  <a:pt x="21075" y="11040"/>
                </a:cubicBezTo>
                <a:cubicBezTo>
                  <a:pt x="20276" y="9472"/>
                  <a:pt x="19918" y="8609"/>
                  <a:pt x="19501" y="7257"/>
                </a:cubicBezTo>
                <a:cubicBezTo>
                  <a:pt x="19067" y="5847"/>
                  <a:pt x="18862" y="4787"/>
                  <a:pt x="18642" y="2788"/>
                </a:cubicBezTo>
                <a:lnTo>
                  <a:pt x="18565" y="2058"/>
                </a:lnTo>
                <a:lnTo>
                  <a:pt x="16566" y="3891"/>
                </a:lnTo>
                <a:cubicBezTo>
                  <a:pt x="15467" y="4899"/>
                  <a:pt x="14551" y="5714"/>
                  <a:pt x="14528" y="5699"/>
                </a:cubicBezTo>
                <a:cubicBezTo>
                  <a:pt x="14506" y="5684"/>
                  <a:pt x="14477" y="5548"/>
                  <a:pt x="14466" y="5398"/>
                </a:cubicBezTo>
                <a:cubicBezTo>
                  <a:pt x="14454" y="5248"/>
                  <a:pt x="14429" y="5109"/>
                  <a:pt x="14412" y="5091"/>
                </a:cubicBezTo>
                <a:cubicBezTo>
                  <a:pt x="14396" y="5074"/>
                  <a:pt x="14250" y="5084"/>
                  <a:pt x="14089" y="5112"/>
                </a:cubicBezTo>
                <a:cubicBezTo>
                  <a:pt x="13928" y="5140"/>
                  <a:pt x="13778" y="5144"/>
                  <a:pt x="13756" y="5122"/>
                </a:cubicBezTo>
                <a:cubicBezTo>
                  <a:pt x="13733" y="5100"/>
                  <a:pt x="14176" y="3955"/>
                  <a:pt x="14741" y="2574"/>
                </a:cubicBezTo>
                <a:cubicBezTo>
                  <a:pt x="15401" y="960"/>
                  <a:pt x="15748" y="56"/>
                  <a:pt x="15711" y="46"/>
                </a:cubicBezTo>
                <a:cubicBezTo>
                  <a:pt x="15679" y="38"/>
                  <a:pt x="15203" y="122"/>
                  <a:pt x="14654" y="230"/>
                </a:cubicBezTo>
                <a:cubicBezTo>
                  <a:pt x="12780" y="597"/>
                  <a:pt x="11485" y="702"/>
                  <a:pt x="9917" y="623"/>
                </a:cubicBezTo>
                <a:cubicBezTo>
                  <a:pt x="8775" y="566"/>
                  <a:pt x="8097" y="474"/>
                  <a:pt x="6861" y="205"/>
                </a:cubicBezTo>
                <a:cubicBezTo>
                  <a:pt x="6310" y="84"/>
                  <a:pt x="5854" y="-7"/>
                  <a:pt x="5847" y="0"/>
                </a:cubicBezTo>
                <a:close/>
              </a:path>
            </a:pathLst>
          </a:custGeom>
          <a:ln w="12700">
            <a:miter lim="400000"/>
          </a:ln>
        </p:spPr>
      </p:pic>
      <p:sp>
        <p:nvSpPr>
          <p:cNvPr id="589" name="©2025 IATSE Local 728. All rights reserved."/>
          <p:cNvSpPr txBox="1"/>
          <p:nvPr/>
        </p:nvSpPr>
        <p:spPr>
          <a:xfrm>
            <a:off x="6086947" y="4910647"/>
            <a:ext cx="2971948" cy="25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300">
                <a:solidFill>
                  <a:srgbClr val="FFFFFF"/>
                </a:solidFill>
              </a:defRPr>
            </a:lvl1pPr>
          </a:lstStyle>
          <a:p>
            <a:r>
              <a:t>©2025 IATSE Local 728. All rights reserved.</a:t>
            </a:r>
          </a:p>
        </p:txBody>
      </p:sp>
      <p:pic>
        <p:nvPicPr>
          <p:cNvPr id="590" name="IMG_1882.png" descr="IMG_1882.png"/>
          <p:cNvPicPr>
            <a:picLocks noChangeAspect="1"/>
          </p:cNvPicPr>
          <p:nvPr/>
        </p:nvPicPr>
        <p:blipFill>
          <a:blip r:embed="rId6"/>
          <a:stretch>
            <a:fillRect/>
          </a:stretch>
        </p:blipFill>
        <p:spPr>
          <a:xfrm>
            <a:off x="3325893" y="3466066"/>
            <a:ext cx="2239327" cy="1674894"/>
          </a:xfrm>
          <a:prstGeom prst="rect">
            <a:avLst/>
          </a:prstGeom>
          <a:ln w="12700">
            <a:miter lim="400000"/>
          </a:ln>
        </p:spPr>
      </p:pic>
      <p:sp>
        <p:nvSpPr>
          <p:cNvPr id="591" name="SPECIAL THANKS TO:"/>
          <p:cNvSpPr txBox="1"/>
          <p:nvPr/>
        </p:nvSpPr>
        <p:spPr>
          <a:xfrm>
            <a:off x="2808586" y="3168203"/>
            <a:ext cx="3040026"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000">
                <a:solidFill>
                  <a:srgbClr val="FFFFFF"/>
                </a:solidFill>
                <a:latin typeface="Times Roman"/>
                <a:ea typeface="Times Roman"/>
                <a:cs typeface="Times Roman"/>
                <a:sym typeface="Times Roman"/>
              </a:defRPr>
            </a:lvl1pPr>
          </a:lstStyle>
          <a:p>
            <a:r>
              <a:t>SPECIAL THANKS TO:</a:t>
            </a:r>
          </a:p>
        </p:txBody>
      </p:sp>
      <p:pic>
        <p:nvPicPr>
          <p:cNvPr id="592" name="IMG_2072.jpeg" descr="IMG_2072.jpe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5819221" y="4002889"/>
            <a:ext cx="1396057" cy="388145"/>
          </a:xfrm>
          <a:custGeom>
            <a:avLst/>
            <a:gdLst/>
            <a:ahLst/>
            <a:cxnLst>
              <a:cxn ang="0">
                <a:pos x="wd2" y="hd2"/>
              </a:cxn>
              <a:cxn ang="5400000">
                <a:pos x="wd2" y="hd2"/>
              </a:cxn>
              <a:cxn ang="10800000">
                <a:pos x="wd2" y="hd2"/>
              </a:cxn>
              <a:cxn ang="16200000">
                <a:pos x="wd2" y="hd2"/>
              </a:cxn>
            </a:cxnLst>
            <a:rect l="0" t="0" r="r" b="b"/>
            <a:pathLst>
              <a:path w="21599" h="21600" extrusionOk="0">
                <a:moveTo>
                  <a:pt x="0" y="0"/>
                </a:moveTo>
                <a:lnTo>
                  <a:pt x="0" y="707"/>
                </a:lnTo>
                <a:cubicBezTo>
                  <a:pt x="0" y="1402"/>
                  <a:pt x="-1" y="1391"/>
                  <a:pt x="246" y="1391"/>
                </a:cubicBezTo>
                <a:cubicBezTo>
                  <a:pt x="435" y="1391"/>
                  <a:pt x="509" y="1495"/>
                  <a:pt x="553" y="1789"/>
                </a:cubicBezTo>
                <a:cubicBezTo>
                  <a:pt x="631" y="2315"/>
                  <a:pt x="631" y="15265"/>
                  <a:pt x="553" y="15791"/>
                </a:cubicBezTo>
                <a:cubicBezTo>
                  <a:pt x="509" y="16085"/>
                  <a:pt x="435" y="16189"/>
                  <a:pt x="246" y="16189"/>
                </a:cubicBezTo>
                <a:lnTo>
                  <a:pt x="0" y="16189"/>
                </a:lnTo>
                <a:lnTo>
                  <a:pt x="0" y="16940"/>
                </a:lnTo>
                <a:lnTo>
                  <a:pt x="768" y="16940"/>
                </a:lnTo>
                <a:cubicBezTo>
                  <a:pt x="1463" y="16940"/>
                  <a:pt x="1523" y="16910"/>
                  <a:pt x="1345" y="16189"/>
                </a:cubicBezTo>
                <a:cubicBezTo>
                  <a:pt x="1185" y="16184"/>
                  <a:pt x="1119" y="15788"/>
                  <a:pt x="1112" y="14731"/>
                </a:cubicBezTo>
                <a:cubicBezTo>
                  <a:pt x="1071" y="14104"/>
                  <a:pt x="1102" y="13469"/>
                  <a:pt x="1198" y="12964"/>
                </a:cubicBezTo>
                <a:cubicBezTo>
                  <a:pt x="1214" y="12863"/>
                  <a:pt x="1229" y="12766"/>
                  <a:pt x="1253" y="12655"/>
                </a:cubicBezTo>
                <a:cubicBezTo>
                  <a:pt x="1331" y="12288"/>
                  <a:pt x="1421" y="11993"/>
                  <a:pt x="1449" y="11993"/>
                </a:cubicBezTo>
                <a:cubicBezTo>
                  <a:pt x="1465" y="11993"/>
                  <a:pt x="1501" y="12087"/>
                  <a:pt x="1547" y="12258"/>
                </a:cubicBezTo>
                <a:cubicBezTo>
                  <a:pt x="1636" y="12381"/>
                  <a:pt x="1738" y="12780"/>
                  <a:pt x="1916" y="13539"/>
                </a:cubicBezTo>
                <a:cubicBezTo>
                  <a:pt x="2121" y="14413"/>
                  <a:pt x="2218" y="15054"/>
                  <a:pt x="2204" y="15438"/>
                </a:cubicBezTo>
                <a:cubicBezTo>
                  <a:pt x="2211" y="15496"/>
                  <a:pt x="2218" y="15545"/>
                  <a:pt x="2217" y="15571"/>
                </a:cubicBezTo>
                <a:cubicBezTo>
                  <a:pt x="2208" y="15738"/>
                  <a:pt x="2147" y="15943"/>
                  <a:pt x="2082" y="16056"/>
                </a:cubicBezTo>
                <a:cubicBezTo>
                  <a:pt x="1963" y="16701"/>
                  <a:pt x="2144" y="16940"/>
                  <a:pt x="2714" y="16940"/>
                </a:cubicBezTo>
                <a:cubicBezTo>
                  <a:pt x="3087" y="16940"/>
                  <a:pt x="3395" y="16720"/>
                  <a:pt x="3395" y="16454"/>
                </a:cubicBezTo>
                <a:cubicBezTo>
                  <a:pt x="3395" y="16335"/>
                  <a:pt x="3384" y="16229"/>
                  <a:pt x="3365" y="16145"/>
                </a:cubicBezTo>
                <a:cubicBezTo>
                  <a:pt x="3345" y="16100"/>
                  <a:pt x="3322" y="16066"/>
                  <a:pt x="3297" y="16034"/>
                </a:cubicBezTo>
                <a:cubicBezTo>
                  <a:pt x="3283" y="16016"/>
                  <a:pt x="3271" y="15974"/>
                  <a:pt x="3254" y="15946"/>
                </a:cubicBezTo>
                <a:cubicBezTo>
                  <a:pt x="3173" y="15808"/>
                  <a:pt x="3066" y="15566"/>
                  <a:pt x="3003" y="15350"/>
                </a:cubicBezTo>
                <a:cubicBezTo>
                  <a:pt x="2895" y="14984"/>
                  <a:pt x="2630" y="13822"/>
                  <a:pt x="2395" y="12721"/>
                </a:cubicBezTo>
                <a:lnTo>
                  <a:pt x="1873" y="10425"/>
                </a:lnTo>
                <a:lnTo>
                  <a:pt x="2382" y="8834"/>
                </a:lnTo>
                <a:cubicBezTo>
                  <a:pt x="2665" y="7964"/>
                  <a:pt x="2977" y="7266"/>
                  <a:pt x="3076" y="7266"/>
                </a:cubicBezTo>
                <a:cubicBezTo>
                  <a:pt x="3083" y="7266"/>
                  <a:pt x="3094" y="7246"/>
                  <a:pt x="3101" y="7244"/>
                </a:cubicBezTo>
                <a:cubicBezTo>
                  <a:pt x="3201" y="7099"/>
                  <a:pt x="3230" y="6966"/>
                  <a:pt x="3230" y="6670"/>
                </a:cubicBezTo>
                <a:cubicBezTo>
                  <a:pt x="3230" y="6661"/>
                  <a:pt x="3230" y="6657"/>
                  <a:pt x="3230" y="6648"/>
                </a:cubicBezTo>
                <a:cubicBezTo>
                  <a:pt x="3137" y="6449"/>
                  <a:pt x="2848" y="6294"/>
                  <a:pt x="2511" y="6294"/>
                </a:cubicBezTo>
                <a:cubicBezTo>
                  <a:pt x="1818" y="6294"/>
                  <a:pt x="1659" y="6483"/>
                  <a:pt x="1885" y="7200"/>
                </a:cubicBezTo>
                <a:cubicBezTo>
                  <a:pt x="2079" y="7200"/>
                  <a:pt x="2192" y="7589"/>
                  <a:pt x="2137" y="8017"/>
                </a:cubicBezTo>
                <a:cubicBezTo>
                  <a:pt x="2177" y="8364"/>
                  <a:pt x="2077" y="8778"/>
                  <a:pt x="1781" y="9872"/>
                </a:cubicBezTo>
                <a:cubicBezTo>
                  <a:pt x="1546" y="10737"/>
                  <a:pt x="1308" y="11366"/>
                  <a:pt x="1222" y="11352"/>
                </a:cubicBezTo>
                <a:cubicBezTo>
                  <a:pt x="1190" y="11440"/>
                  <a:pt x="1167" y="11476"/>
                  <a:pt x="1161" y="11463"/>
                </a:cubicBezTo>
                <a:cubicBezTo>
                  <a:pt x="1149" y="11436"/>
                  <a:pt x="1138" y="10825"/>
                  <a:pt x="1130" y="9850"/>
                </a:cubicBezTo>
                <a:cubicBezTo>
                  <a:pt x="1105" y="8778"/>
                  <a:pt x="1087" y="7237"/>
                  <a:pt x="1087" y="5544"/>
                </a:cubicBezTo>
                <a:lnTo>
                  <a:pt x="1087" y="0"/>
                </a:lnTo>
                <a:lnTo>
                  <a:pt x="541" y="0"/>
                </a:lnTo>
                <a:lnTo>
                  <a:pt x="0" y="0"/>
                </a:lnTo>
                <a:close/>
                <a:moveTo>
                  <a:pt x="5231" y="6294"/>
                </a:moveTo>
                <a:cubicBezTo>
                  <a:pt x="4570" y="6294"/>
                  <a:pt x="4232" y="7063"/>
                  <a:pt x="4181" y="8680"/>
                </a:cubicBezTo>
                <a:cubicBezTo>
                  <a:pt x="4154" y="9561"/>
                  <a:pt x="4222" y="9930"/>
                  <a:pt x="4458" y="10137"/>
                </a:cubicBezTo>
                <a:cubicBezTo>
                  <a:pt x="4503" y="10178"/>
                  <a:pt x="4540" y="10222"/>
                  <a:pt x="4574" y="10270"/>
                </a:cubicBezTo>
                <a:cubicBezTo>
                  <a:pt x="4772" y="9921"/>
                  <a:pt x="4817" y="8934"/>
                  <a:pt x="4611" y="8371"/>
                </a:cubicBezTo>
                <a:cubicBezTo>
                  <a:pt x="4504" y="8077"/>
                  <a:pt x="4494" y="7932"/>
                  <a:pt x="4544" y="7642"/>
                </a:cubicBezTo>
                <a:cubicBezTo>
                  <a:pt x="4684" y="6818"/>
                  <a:pt x="5262" y="6634"/>
                  <a:pt x="5550" y="7310"/>
                </a:cubicBezTo>
                <a:cubicBezTo>
                  <a:pt x="5728" y="7728"/>
                  <a:pt x="5853" y="8696"/>
                  <a:pt x="5833" y="9519"/>
                </a:cubicBezTo>
                <a:lnTo>
                  <a:pt x="5814" y="10226"/>
                </a:lnTo>
                <a:lnTo>
                  <a:pt x="5305" y="10690"/>
                </a:lnTo>
                <a:cubicBezTo>
                  <a:pt x="5038" y="10931"/>
                  <a:pt x="4783" y="11257"/>
                  <a:pt x="4568" y="11617"/>
                </a:cubicBezTo>
                <a:cubicBezTo>
                  <a:pt x="4506" y="11798"/>
                  <a:pt x="4426" y="12002"/>
                  <a:pt x="4329" y="12213"/>
                </a:cubicBezTo>
                <a:cubicBezTo>
                  <a:pt x="3911" y="13119"/>
                  <a:pt x="3792" y="15265"/>
                  <a:pt x="4101" y="16366"/>
                </a:cubicBezTo>
                <a:cubicBezTo>
                  <a:pt x="4341" y="17218"/>
                  <a:pt x="5300" y="17072"/>
                  <a:pt x="5587" y="16145"/>
                </a:cubicBezTo>
                <a:cubicBezTo>
                  <a:pt x="5713" y="15740"/>
                  <a:pt x="5782" y="15572"/>
                  <a:pt x="5827" y="15615"/>
                </a:cubicBezTo>
                <a:lnTo>
                  <a:pt x="5839" y="15548"/>
                </a:lnTo>
                <a:lnTo>
                  <a:pt x="5851" y="15681"/>
                </a:lnTo>
                <a:cubicBezTo>
                  <a:pt x="5874" y="15766"/>
                  <a:pt x="5894" y="15911"/>
                  <a:pt x="5919" y="16145"/>
                </a:cubicBezTo>
                <a:cubicBezTo>
                  <a:pt x="6009" y="16987"/>
                  <a:pt x="6721" y="17276"/>
                  <a:pt x="6852" y="16520"/>
                </a:cubicBezTo>
                <a:cubicBezTo>
                  <a:pt x="6876" y="16379"/>
                  <a:pt x="6860" y="16251"/>
                  <a:pt x="6815" y="16189"/>
                </a:cubicBezTo>
                <a:cubicBezTo>
                  <a:pt x="6800" y="16221"/>
                  <a:pt x="6783" y="16259"/>
                  <a:pt x="6766" y="16299"/>
                </a:cubicBezTo>
                <a:cubicBezTo>
                  <a:pt x="6662" y="16543"/>
                  <a:pt x="6604" y="16559"/>
                  <a:pt x="6514" y="16388"/>
                </a:cubicBezTo>
                <a:cubicBezTo>
                  <a:pt x="6451" y="16266"/>
                  <a:pt x="6396" y="16146"/>
                  <a:pt x="6392" y="16123"/>
                </a:cubicBezTo>
                <a:cubicBezTo>
                  <a:pt x="6387" y="16099"/>
                  <a:pt x="6367" y="14277"/>
                  <a:pt x="6349" y="12059"/>
                </a:cubicBezTo>
                <a:cubicBezTo>
                  <a:pt x="6340" y="11058"/>
                  <a:pt x="6335" y="10264"/>
                  <a:pt x="6324" y="9629"/>
                </a:cubicBezTo>
                <a:cubicBezTo>
                  <a:pt x="6218" y="6762"/>
                  <a:pt x="5986" y="6294"/>
                  <a:pt x="5231" y="6294"/>
                </a:cubicBezTo>
                <a:close/>
                <a:moveTo>
                  <a:pt x="7933" y="6294"/>
                </a:moveTo>
                <a:cubicBezTo>
                  <a:pt x="7499" y="6294"/>
                  <a:pt x="7349" y="6819"/>
                  <a:pt x="7595" y="7222"/>
                </a:cubicBezTo>
                <a:cubicBezTo>
                  <a:pt x="7609" y="7227"/>
                  <a:pt x="7621" y="7218"/>
                  <a:pt x="7638" y="7222"/>
                </a:cubicBezTo>
                <a:lnTo>
                  <a:pt x="7877" y="7288"/>
                </a:lnTo>
                <a:lnTo>
                  <a:pt x="7877" y="7620"/>
                </a:lnTo>
                <a:cubicBezTo>
                  <a:pt x="7998" y="7980"/>
                  <a:pt x="8012" y="8855"/>
                  <a:pt x="8012" y="11551"/>
                </a:cubicBezTo>
                <a:cubicBezTo>
                  <a:pt x="8012" y="14129"/>
                  <a:pt x="7997" y="15049"/>
                  <a:pt x="7877" y="15637"/>
                </a:cubicBezTo>
                <a:lnTo>
                  <a:pt x="7877" y="16079"/>
                </a:lnTo>
                <a:lnTo>
                  <a:pt x="7736" y="16123"/>
                </a:lnTo>
                <a:cubicBezTo>
                  <a:pt x="7728" y="16144"/>
                  <a:pt x="7720" y="16167"/>
                  <a:pt x="7712" y="16189"/>
                </a:cubicBezTo>
                <a:cubicBezTo>
                  <a:pt x="7422" y="16911"/>
                  <a:pt x="7441" y="16940"/>
                  <a:pt x="8141" y="16940"/>
                </a:cubicBezTo>
                <a:cubicBezTo>
                  <a:pt x="8804" y="16940"/>
                  <a:pt x="8855" y="16891"/>
                  <a:pt x="8675" y="16167"/>
                </a:cubicBezTo>
                <a:cubicBezTo>
                  <a:pt x="8518" y="16110"/>
                  <a:pt x="8472" y="15795"/>
                  <a:pt x="8467" y="14378"/>
                </a:cubicBezTo>
                <a:cubicBezTo>
                  <a:pt x="8379" y="12607"/>
                  <a:pt x="8430" y="10076"/>
                  <a:pt x="8626" y="8724"/>
                </a:cubicBezTo>
                <a:cubicBezTo>
                  <a:pt x="8701" y="8208"/>
                  <a:pt x="8788" y="7804"/>
                  <a:pt x="8884" y="7509"/>
                </a:cubicBezTo>
                <a:cubicBezTo>
                  <a:pt x="9004" y="7100"/>
                  <a:pt x="9138" y="6916"/>
                  <a:pt x="9308" y="6913"/>
                </a:cubicBezTo>
                <a:cubicBezTo>
                  <a:pt x="9462" y="6910"/>
                  <a:pt x="9557" y="7037"/>
                  <a:pt x="9670" y="7443"/>
                </a:cubicBezTo>
                <a:lnTo>
                  <a:pt x="9823" y="7995"/>
                </a:lnTo>
                <a:lnTo>
                  <a:pt x="9830" y="8790"/>
                </a:lnTo>
                <a:cubicBezTo>
                  <a:pt x="10018" y="11182"/>
                  <a:pt x="9970" y="15800"/>
                  <a:pt x="9676" y="16410"/>
                </a:cubicBezTo>
                <a:cubicBezTo>
                  <a:pt x="9494" y="16789"/>
                  <a:pt x="9615" y="16906"/>
                  <a:pt x="10186" y="16918"/>
                </a:cubicBezTo>
                <a:cubicBezTo>
                  <a:pt x="10897" y="16932"/>
                  <a:pt x="10917" y="16910"/>
                  <a:pt x="10628" y="16189"/>
                </a:cubicBezTo>
                <a:cubicBezTo>
                  <a:pt x="10622" y="16174"/>
                  <a:pt x="10615" y="16159"/>
                  <a:pt x="10609" y="16145"/>
                </a:cubicBezTo>
                <a:cubicBezTo>
                  <a:pt x="10548" y="16100"/>
                  <a:pt x="10494" y="16011"/>
                  <a:pt x="10474" y="15924"/>
                </a:cubicBezTo>
                <a:cubicBezTo>
                  <a:pt x="10467" y="15890"/>
                  <a:pt x="10463" y="15794"/>
                  <a:pt x="10456" y="15615"/>
                </a:cubicBezTo>
                <a:cubicBezTo>
                  <a:pt x="10345" y="15036"/>
                  <a:pt x="10321" y="14113"/>
                  <a:pt x="10321" y="11794"/>
                </a:cubicBezTo>
                <a:cubicBezTo>
                  <a:pt x="10321" y="9795"/>
                  <a:pt x="10257" y="7737"/>
                  <a:pt x="10180" y="7222"/>
                </a:cubicBezTo>
                <a:cubicBezTo>
                  <a:pt x="10085" y="6592"/>
                  <a:pt x="9807" y="6287"/>
                  <a:pt x="9510" y="6294"/>
                </a:cubicBezTo>
                <a:cubicBezTo>
                  <a:pt x="9248" y="6301"/>
                  <a:pt x="8975" y="6559"/>
                  <a:pt x="8810" y="7090"/>
                </a:cubicBezTo>
                <a:cubicBezTo>
                  <a:pt x="8683" y="7501"/>
                  <a:pt x="8616" y="7670"/>
                  <a:pt x="8571" y="7620"/>
                </a:cubicBezTo>
                <a:cubicBezTo>
                  <a:pt x="8507" y="7784"/>
                  <a:pt x="8468" y="7573"/>
                  <a:pt x="8461" y="6979"/>
                </a:cubicBezTo>
                <a:cubicBezTo>
                  <a:pt x="8390" y="6536"/>
                  <a:pt x="8211" y="6294"/>
                  <a:pt x="7933" y="6294"/>
                </a:cubicBezTo>
                <a:close/>
                <a:moveTo>
                  <a:pt x="12770" y="6294"/>
                </a:moveTo>
                <a:cubicBezTo>
                  <a:pt x="12461" y="6294"/>
                  <a:pt x="12091" y="6506"/>
                  <a:pt x="11948" y="6780"/>
                </a:cubicBezTo>
                <a:cubicBezTo>
                  <a:pt x="11188" y="8229"/>
                  <a:pt x="11065" y="13750"/>
                  <a:pt x="11745" y="15836"/>
                </a:cubicBezTo>
                <a:cubicBezTo>
                  <a:pt x="12295" y="17521"/>
                  <a:pt x="13208" y="17378"/>
                  <a:pt x="13728" y="15526"/>
                </a:cubicBezTo>
                <a:cubicBezTo>
                  <a:pt x="14064" y="14329"/>
                  <a:pt x="14127" y="13729"/>
                  <a:pt x="14127" y="11617"/>
                </a:cubicBezTo>
                <a:cubicBezTo>
                  <a:pt x="14127" y="9506"/>
                  <a:pt x="14064" y="8906"/>
                  <a:pt x="13728" y="7708"/>
                </a:cubicBezTo>
                <a:cubicBezTo>
                  <a:pt x="13417" y="6600"/>
                  <a:pt x="13211" y="6294"/>
                  <a:pt x="12770" y="6294"/>
                </a:cubicBezTo>
                <a:close/>
                <a:moveTo>
                  <a:pt x="15005" y="6294"/>
                </a:moveTo>
                <a:cubicBezTo>
                  <a:pt x="14763" y="6281"/>
                  <a:pt x="14532" y="6418"/>
                  <a:pt x="14532" y="6714"/>
                </a:cubicBezTo>
                <a:cubicBezTo>
                  <a:pt x="14532" y="6862"/>
                  <a:pt x="14582" y="7033"/>
                  <a:pt x="14655" y="7178"/>
                </a:cubicBezTo>
                <a:cubicBezTo>
                  <a:pt x="14673" y="7181"/>
                  <a:pt x="14693" y="7200"/>
                  <a:pt x="14717" y="7200"/>
                </a:cubicBezTo>
                <a:cubicBezTo>
                  <a:pt x="14820" y="7200"/>
                  <a:pt x="14934" y="7314"/>
                  <a:pt x="14968" y="7465"/>
                </a:cubicBezTo>
                <a:cubicBezTo>
                  <a:pt x="14980" y="7514"/>
                  <a:pt x="14985" y="7677"/>
                  <a:pt x="14993" y="7951"/>
                </a:cubicBezTo>
                <a:cubicBezTo>
                  <a:pt x="15067" y="8601"/>
                  <a:pt x="15079" y="10090"/>
                  <a:pt x="15079" y="13804"/>
                </a:cubicBezTo>
                <a:cubicBezTo>
                  <a:pt x="15079" y="17392"/>
                  <a:pt x="15073" y="18884"/>
                  <a:pt x="15005" y="19568"/>
                </a:cubicBezTo>
                <a:lnTo>
                  <a:pt x="14999" y="20275"/>
                </a:lnTo>
                <a:lnTo>
                  <a:pt x="14766" y="20341"/>
                </a:lnTo>
                <a:cubicBezTo>
                  <a:pt x="14721" y="20353"/>
                  <a:pt x="14685" y="20369"/>
                  <a:pt x="14655" y="20385"/>
                </a:cubicBezTo>
                <a:cubicBezTo>
                  <a:pt x="14521" y="20630"/>
                  <a:pt x="14504" y="20962"/>
                  <a:pt x="14606" y="21379"/>
                </a:cubicBezTo>
                <a:lnTo>
                  <a:pt x="15361" y="21379"/>
                </a:lnTo>
                <a:lnTo>
                  <a:pt x="15902" y="21379"/>
                </a:lnTo>
                <a:cubicBezTo>
                  <a:pt x="16027" y="21261"/>
                  <a:pt x="16115" y="21111"/>
                  <a:pt x="16129" y="20960"/>
                </a:cubicBezTo>
                <a:cubicBezTo>
                  <a:pt x="16150" y="20731"/>
                  <a:pt x="16093" y="20508"/>
                  <a:pt x="15994" y="20363"/>
                </a:cubicBezTo>
                <a:cubicBezTo>
                  <a:pt x="15968" y="20356"/>
                  <a:pt x="15940" y="20348"/>
                  <a:pt x="15908" y="20341"/>
                </a:cubicBezTo>
                <a:lnTo>
                  <a:pt x="15613" y="20275"/>
                </a:lnTo>
                <a:lnTo>
                  <a:pt x="15607" y="19767"/>
                </a:lnTo>
                <a:cubicBezTo>
                  <a:pt x="15555" y="19526"/>
                  <a:pt x="15524" y="19186"/>
                  <a:pt x="15509" y="18707"/>
                </a:cubicBezTo>
                <a:cubicBezTo>
                  <a:pt x="15474" y="17643"/>
                  <a:pt x="15499" y="16835"/>
                  <a:pt x="15564" y="16432"/>
                </a:cubicBezTo>
                <a:cubicBezTo>
                  <a:pt x="15564" y="16173"/>
                  <a:pt x="15566" y="15977"/>
                  <a:pt x="15570" y="15946"/>
                </a:cubicBezTo>
                <a:cubicBezTo>
                  <a:pt x="15578" y="15892"/>
                  <a:pt x="15626" y="15988"/>
                  <a:pt x="15687" y="16167"/>
                </a:cubicBezTo>
                <a:cubicBezTo>
                  <a:pt x="15719" y="16183"/>
                  <a:pt x="15748" y="16233"/>
                  <a:pt x="15785" y="16366"/>
                </a:cubicBezTo>
                <a:cubicBezTo>
                  <a:pt x="16059" y="17342"/>
                  <a:pt x="16931" y="17047"/>
                  <a:pt x="17326" y="15836"/>
                </a:cubicBezTo>
                <a:cubicBezTo>
                  <a:pt x="18006" y="13750"/>
                  <a:pt x="17883" y="8229"/>
                  <a:pt x="17123" y="6780"/>
                </a:cubicBezTo>
                <a:cubicBezTo>
                  <a:pt x="16791" y="6147"/>
                  <a:pt x="16218" y="6154"/>
                  <a:pt x="15889" y="6780"/>
                </a:cubicBezTo>
                <a:cubicBezTo>
                  <a:pt x="15824" y="6904"/>
                  <a:pt x="15772" y="6972"/>
                  <a:pt x="15724" y="7001"/>
                </a:cubicBezTo>
                <a:cubicBezTo>
                  <a:pt x="15689" y="7186"/>
                  <a:pt x="15647" y="7154"/>
                  <a:pt x="15619" y="6979"/>
                </a:cubicBezTo>
                <a:cubicBezTo>
                  <a:pt x="15592" y="6940"/>
                  <a:pt x="15568" y="6877"/>
                  <a:pt x="15552" y="6780"/>
                </a:cubicBezTo>
                <a:cubicBezTo>
                  <a:pt x="15500" y="6481"/>
                  <a:pt x="15247" y="6308"/>
                  <a:pt x="15005" y="6294"/>
                </a:cubicBezTo>
                <a:close/>
                <a:moveTo>
                  <a:pt x="18744" y="6294"/>
                </a:moveTo>
                <a:cubicBezTo>
                  <a:pt x="18433" y="6294"/>
                  <a:pt x="18166" y="6443"/>
                  <a:pt x="18087" y="6648"/>
                </a:cubicBezTo>
                <a:lnTo>
                  <a:pt x="18087" y="6692"/>
                </a:lnTo>
                <a:cubicBezTo>
                  <a:pt x="18087" y="7083"/>
                  <a:pt x="18120" y="7200"/>
                  <a:pt x="18222" y="7200"/>
                </a:cubicBezTo>
                <a:cubicBezTo>
                  <a:pt x="18294" y="7200"/>
                  <a:pt x="18397" y="7366"/>
                  <a:pt x="18449" y="7575"/>
                </a:cubicBezTo>
                <a:cubicBezTo>
                  <a:pt x="18473" y="7669"/>
                  <a:pt x="18568" y="8347"/>
                  <a:pt x="18695" y="9276"/>
                </a:cubicBezTo>
                <a:cubicBezTo>
                  <a:pt x="18952" y="10898"/>
                  <a:pt x="19266" y="13265"/>
                  <a:pt x="19505" y="15504"/>
                </a:cubicBezTo>
                <a:cubicBezTo>
                  <a:pt x="19571" y="16034"/>
                  <a:pt x="19630" y="16537"/>
                  <a:pt x="19677" y="16940"/>
                </a:cubicBezTo>
                <a:cubicBezTo>
                  <a:pt x="19749" y="17546"/>
                  <a:pt x="19744" y="17655"/>
                  <a:pt x="19561" y="18972"/>
                </a:cubicBezTo>
                <a:cubicBezTo>
                  <a:pt x="19365" y="20379"/>
                  <a:pt x="19210" y="20905"/>
                  <a:pt x="19057" y="20694"/>
                </a:cubicBezTo>
                <a:cubicBezTo>
                  <a:pt x="18997" y="20612"/>
                  <a:pt x="18982" y="20414"/>
                  <a:pt x="19008" y="19921"/>
                </a:cubicBezTo>
                <a:cubicBezTo>
                  <a:pt x="19014" y="19808"/>
                  <a:pt x="19021" y="19692"/>
                  <a:pt x="19020" y="19590"/>
                </a:cubicBezTo>
                <a:lnTo>
                  <a:pt x="18959" y="19391"/>
                </a:lnTo>
                <a:cubicBezTo>
                  <a:pt x="18684" y="18471"/>
                  <a:pt x="18630" y="18433"/>
                  <a:pt x="18474" y="19104"/>
                </a:cubicBezTo>
                <a:cubicBezTo>
                  <a:pt x="18329" y="19727"/>
                  <a:pt x="18340" y="20032"/>
                  <a:pt x="18542" y="20827"/>
                </a:cubicBezTo>
                <a:cubicBezTo>
                  <a:pt x="18645" y="21235"/>
                  <a:pt x="18752" y="21463"/>
                  <a:pt x="18971" y="21600"/>
                </a:cubicBezTo>
                <a:cubicBezTo>
                  <a:pt x="19144" y="21545"/>
                  <a:pt x="19193" y="21474"/>
                  <a:pt x="19248" y="21379"/>
                </a:cubicBezTo>
                <a:cubicBezTo>
                  <a:pt x="19374" y="21160"/>
                  <a:pt x="19535" y="20698"/>
                  <a:pt x="19610" y="20341"/>
                </a:cubicBezTo>
                <a:cubicBezTo>
                  <a:pt x="19684" y="19984"/>
                  <a:pt x="20063" y="17021"/>
                  <a:pt x="20451" y="13782"/>
                </a:cubicBezTo>
                <a:cubicBezTo>
                  <a:pt x="20839" y="10542"/>
                  <a:pt x="21200" y="7748"/>
                  <a:pt x="21249" y="7553"/>
                </a:cubicBezTo>
                <a:cubicBezTo>
                  <a:pt x="21298" y="7359"/>
                  <a:pt x="21392" y="7200"/>
                  <a:pt x="21464" y="7200"/>
                </a:cubicBezTo>
                <a:lnTo>
                  <a:pt x="21599" y="7200"/>
                </a:lnTo>
                <a:lnTo>
                  <a:pt x="21599" y="6294"/>
                </a:lnTo>
                <a:lnTo>
                  <a:pt x="20918" y="6294"/>
                </a:lnTo>
                <a:cubicBezTo>
                  <a:pt x="20602" y="6294"/>
                  <a:pt x="20336" y="6440"/>
                  <a:pt x="20261" y="6648"/>
                </a:cubicBezTo>
                <a:lnTo>
                  <a:pt x="20261" y="6692"/>
                </a:lnTo>
                <a:cubicBezTo>
                  <a:pt x="20261" y="6877"/>
                  <a:pt x="20268" y="6991"/>
                  <a:pt x="20285" y="7067"/>
                </a:cubicBezTo>
                <a:cubicBezTo>
                  <a:pt x="20295" y="7097"/>
                  <a:pt x="20303" y="7132"/>
                  <a:pt x="20316" y="7156"/>
                </a:cubicBezTo>
                <a:cubicBezTo>
                  <a:pt x="20337" y="7182"/>
                  <a:pt x="20365" y="7200"/>
                  <a:pt x="20402" y="7200"/>
                </a:cubicBezTo>
                <a:cubicBezTo>
                  <a:pt x="20645" y="7200"/>
                  <a:pt x="20762" y="7550"/>
                  <a:pt x="20758" y="8260"/>
                </a:cubicBezTo>
                <a:cubicBezTo>
                  <a:pt x="20754" y="8941"/>
                  <a:pt x="20092" y="14886"/>
                  <a:pt x="20021" y="14886"/>
                </a:cubicBezTo>
                <a:cubicBezTo>
                  <a:pt x="20005" y="14886"/>
                  <a:pt x="19888" y="14069"/>
                  <a:pt x="19739" y="12898"/>
                </a:cubicBezTo>
                <a:cubicBezTo>
                  <a:pt x="19653" y="12409"/>
                  <a:pt x="19560" y="11799"/>
                  <a:pt x="19469" y="11131"/>
                </a:cubicBezTo>
                <a:cubicBezTo>
                  <a:pt x="19131" y="8668"/>
                  <a:pt x="19075" y="8000"/>
                  <a:pt x="19198" y="7553"/>
                </a:cubicBezTo>
                <a:cubicBezTo>
                  <a:pt x="19213" y="7437"/>
                  <a:pt x="19240" y="7360"/>
                  <a:pt x="19278" y="7310"/>
                </a:cubicBezTo>
                <a:cubicBezTo>
                  <a:pt x="19544" y="6515"/>
                  <a:pt x="19414" y="6294"/>
                  <a:pt x="18744" y="6294"/>
                </a:cubicBezTo>
                <a:close/>
                <a:moveTo>
                  <a:pt x="12709" y="6869"/>
                </a:moveTo>
                <a:cubicBezTo>
                  <a:pt x="12777" y="6866"/>
                  <a:pt x="12849" y="6905"/>
                  <a:pt x="12918" y="6979"/>
                </a:cubicBezTo>
                <a:cubicBezTo>
                  <a:pt x="13346" y="7440"/>
                  <a:pt x="13581" y="9110"/>
                  <a:pt x="13581" y="11683"/>
                </a:cubicBezTo>
                <a:cubicBezTo>
                  <a:pt x="13581" y="14126"/>
                  <a:pt x="13374" y="15738"/>
                  <a:pt x="12985" y="16321"/>
                </a:cubicBezTo>
                <a:cubicBezTo>
                  <a:pt x="12762" y="16656"/>
                  <a:pt x="12657" y="16641"/>
                  <a:pt x="12439" y="16299"/>
                </a:cubicBezTo>
                <a:cubicBezTo>
                  <a:pt x="11952" y="15538"/>
                  <a:pt x="11731" y="12705"/>
                  <a:pt x="11917" y="9585"/>
                </a:cubicBezTo>
                <a:cubicBezTo>
                  <a:pt x="12014" y="7963"/>
                  <a:pt x="12344" y="6883"/>
                  <a:pt x="12709" y="6869"/>
                </a:cubicBezTo>
                <a:close/>
                <a:moveTo>
                  <a:pt x="16393" y="6869"/>
                </a:moveTo>
                <a:cubicBezTo>
                  <a:pt x="16633" y="6877"/>
                  <a:pt x="16876" y="7375"/>
                  <a:pt x="17031" y="8393"/>
                </a:cubicBezTo>
                <a:cubicBezTo>
                  <a:pt x="17143" y="9126"/>
                  <a:pt x="17173" y="9649"/>
                  <a:pt x="17191" y="11198"/>
                </a:cubicBezTo>
                <a:cubicBezTo>
                  <a:pt x="17218" y="13558"/>
                  <a:pt x="17144" y="14595"/>
                  <a:pt x="16878" y="15615"/>
                </a:cubicBezTo>
                <a:cubicBezTo>
                  <a:pt x="16661" y="16442"/>
                  <a:pt x="16387" y="16750"/>
                  <a:pt x="16166" y="16410"/>
                </a:cubicBezTo>
                <a:cubicBezTo>
                  <a:pt x="15985" y="16133"/>
                  <a:pt x="15708" y="14873"/>
                  <a:pt x="15644" y="14047"/>
                </a:cubicBezTo>
                <a:cubicBezTo>
                  <a:pt x="15565" y="13025"/>
                  <a:pt x="15568" y="10129"/>
                  <a:pt x="15650" y="9144"/>
                </a:cubicBezTo>
                <a:cubicBezTo>
                  <a:pt x="15774" y="7660"/>
                  <a:pt x="16083" y="6859"/>
                  <a:pt x="16393" y="6869"/>
                </a:cubicBezTo>
                <a:close/>
                <a:moveTo>
                  <a:pt x="5698" y="11220"/>
                </a:moveTo>
                <a:cubicBezTo>
                  <a:pt x="5721" y="11222"/>
                  <a:pt x="5738" y="11220"/>
                  <a:pt x="5753" y="11242"/>
                </a:cubicBezTo>
                <a:cubicBezTo>
                  <a:pt x="5823" y="11338"/>
                  <a:pt x="5845" y="11650"/>
                  <a:pt x="5845" y="12567"/>
                </a:cubicBezTo>
                <a:cubicBezTo>
                  <a:pt x="5845" y="13223"/>
                  <a:pt x="5816" y="14024"/>
                  <a:pt x="5784" y="14334"/>
                </a:cubicBezTo>
                <a:cubicBezTo>
                  <a:pt x="5711" y="15023"/>
                  <a:pt x="5476" y="15921"/>
                  <a:pt x="5274" y="16299"/>
                </a:cubicBezTo>
                <a:cubicBezTo>
                  <a:pt x="4875" y="17047"/>
                  <a:pt x="4507" y="16098"/>
                  <a:pt x="4507" y="14312"/>
                </a:cubicBezTo>
                <a:cubicBezTo>
                  <a:pt x="4507" y="13543"/>
                  <a:pt x="4536" y="13305"/>
                  <a:pt x="4709" y="12699"/>
                </a:cubicBezTo>
                <a:cubicBezTo>
                  <a:pt x="4906" y="12013"/>
                  <a:pt x="5472" y="11198"/>
                  <a:pt x="5698" y="11220"/>
                </a:cubicBezTo>
                <a:close/>
              </a:path>
            </a:pathLst>
          </a:custGeom>
          <a:ln w="12700">
            <a:miter lim="400000"/>
          </a:ln>
        </p:spPr>
      </p:pic>
      <p:pic>
        <p:nvPicPr>
          <p:cNvPr id="593" name="IMG_2110.png" descr="IMG_2110.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1300" y="3845414"/>
            <a:ext cx="916016" cy="916016"/>
          </a:xfrm>
          <a:prstGeom prst="rect">
            <a:avLst/>
          </a:prstGeom>
          <a:ln w="12700">
            <a:miter lim="400000"/>
          </a:ln>
        </p:spPr>
      </p:pic>
      <p:pic>
        <p:nvPicPr>
          <p:cNvPr id="594" name="IMG_2249.png" descr="IMG_2249.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707510" y="3772214"/>
            <a:ext cx="936167" cy="936166"/>
          </a:xfrm>
          <a:prstGeom prst="rect">
            <a:avLst/>
          </a:prstGeom>
          <a:ln w="12700">
            <a:miter lim="400000"/>
          </a:ln>
        </p:spPr>
      </p:pic>
      <p:pic>
        <p:nvPicPr>
          <p:cNvPr id="595" name="IMG_2250.jpeg" descr="IMG_2250.jpe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1234" y="3843528"/>
            <a:ext cx="1080194" cy="83469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Content Placeholder 3" descr="Content Placeholder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19109" y="794447"/>
            <a:ext cx="4483302" cy="4342361"/>
          </a:xfrm>
          <a:prstGeom prst="rect">
            <a:avLst/>
          </a:prstGeom>
          <a:ln w="12700">
            <a:miter lim="400000"/>
          </a:ln>
        </p:spPr>
      </p:pic>
      <p:pic>
        <p:nvPicPr>
          <p:cNvPr id="221"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222"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23"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24"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25" name="TextBox 3"/>
          <p:cNvSpPr txBox="1">
            <a:spLocks noGrp="1"/>
          </p:cNvSpPr>
          <p:nvPr>
            <p:ph type="body" idx="21"/>
          </p:nvPr>
        </p:nvSpPr>
        <p:spPr>
          <a:prstGeom prst="rect">
            <a:avLst/>
          </a:prstGeom>
        </p:spPr>
        <p:txBody>
          <a:bodyPr/>
          <a:lstStyle/>
          <a:p>
            <a:r>
              <a:t>Why Join a Labor Union?</a:t>
            </a:r>
          </a:p>
        </p:txBody>
      </p:sp>
      <p:sp>
        <p:nvSpPr>
          <p:cNvPr id="226" name="Subtitle 2"/>
          <p:cNvSpPr txBox="1">
            <a:spLocks noGrp="1"/>
          </p:cNvSpPr>
          <p:nvPr>
            <p:ph type="body" sz="quarter" idx="1"/>
          </p:nvPr>
        </p:nvSpPr>
        <p:spPr>
          <a:xfrm>
            <a:off x="238370" y="798069"/>
            <a:ext cx="4407911" cy="1296984"/>
          </a:xfrm>
          <a:prstGeom prst="rect">
            <a:avLst/>
          </a:prstGeom>
        </p:spPr>
        <p:txBody>
          <a:bodyPr/>
          <a:lstStyle>
            <a:lvl1pPr defTabSz="466344">
              <a:lnSpc>
                <a:spcPct val="80000"/>
              </a:lnSpc>
              <a:spcBef>
                <a:spcPts val="200"/>
              </a:spcBef>
              <a:defRPr sz="2176"/>
            </a:lvl1pPr>
          </a:lstStyle>
          <a:p>
            <a:r>
              <a:t>Labor Unions advocate for their members safety and wellbeing, including: </a:t>
            </a:r>
          </a:p>
        </p:txBody>
      </p:sp>
      <p:pic>
        <p:nvPicPr>
          <p:cNvPr id="227"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228" name="Living Wage"/>
          <p:cNvSpPr txBox="1"/>
          <p:nvPr/>
        </p:nvSpPr>
        <p:spPr>
          <a:xfrm>
            <a:off x="215004" y="1758272"/>
            <a:ext cx="2325649"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a:latin typeface="+mj-lt"/>
                <a:ea typeface="+mj-ea"/>
                <a:cs typeface="+mj-cs"/>
                <a:sym typeface="Helvetica"/>
              </a:defRPr>
            </a:lvl1pPr>
          </a:lstStyle>
          <a:p>
            <a:r>
              <a:t>Living Wage</a:t>
            </a:r>
          </a:p>
        </p:txBody>
      </p:sp>
      <p:sp>
        <p:nvSpPr>
          <p:cNvPr id="229" name="Health Care"/>
          <p:cNvSpPr txBox="1"/>
          <p:nvPr/>
        </p:nvSpPr>
        <p:spPr>
          <a:xfrm>
            <a:off x="215004" y="2218425"/>
            <a:ext cx="2272666"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a:latin typeface="+mj-lt"/>
                <a:ea typeface="+mj-ea"/>
                <a:cs typeface="+mj-cs"/>
                <a:sym typeface="Helvetica"/>
              </a:defRPr>
            </a:lvl1pPr>
          </a:lstStyle>
          <a:p>
            <a:r>
              <a:t>Health Care</a:t>
            </a:r>
          </a:p>
        </p:txBody>
      </p:sp>
      <p:sp>
        <p:nvSpPr>
          <p:cNvPr id="230" name="Pension"/>
          <p:cNvSpPr txBox="1"/>
          <p:nvPr/>
        </p:nvSpPr>
        <p:spPr>
          <a:xfrm>
            <a:off x="215004" y="2678578"/>
            <a:ext cx="1572777"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a:latin typeface="+mj-lt"/>
                <a:ea typeface="+mj-ea"/>
                <a:cs typeface="+mj-cs"/>
                <a:sym typeface="Helvetica"/>
              </a:defRPr>
            </a:lvl1pPr>
          </a:lstStyle>
          <a:p>
            <a:r>
              <a:t>Pension</a:t>
            </a:r>
          </a:p>
        </p:txBody>
      </p:sp>
      <p:sp>
        <p:nvSpPr>
          <p:cNvPr id="231" name="Safe Working Conditions"/>
          <p:cNvSpPr txBox="1"/>
          <p:nvPr/>
        </p:nvSpPr>
        <p:spPr>
          <a:xfrm>
            <a:off x="215004" y="3138732"/>
            <a:ext cx="4430035"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100">
                <a:latin typeface="+mj-lt"/>
                <a:ea typeface="+mj-ea"/>
                <a:cs typeface="+mj-cs"/>
                <a:sym typeface="Helvetica"/>
              </a:defRPr>
            </a:lvl1pPr>
          </a:lstStyle>
          <a:p>
            <a:r>
              <a:t>Safe Working Conditions</a:t>
            </a:r>
          </a:p>
        </p:txBody>
      </p:sp>
      <p:sp>
        <p:nvSpPr>
          <p:cNvPr id="232" name="Contract Negotiations"/>
          <p:cNvSpPr txBox="1"/>
          <p:nvPr/>
        </p:nvSpPr>
        <p:spPr>
          <a:xfrm>
            <a:off x="215004" y="3598886"/>
            <a:ext cx="4012169"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200">
                <a:latin typeface="+mj-lt"/>
                <a:ea typeface="+mj-ea"/>
                <a:cs typeface="+mj-cs"/>
                <a:sym typeface="Helvetica"/>
              </a:defRPr>
            </a:lvl1pPr>
          </a:lstStyle>
          <a:p>
            <a:r>
              <a:t>Contract Negotiations</a:t>
            </a:r>
          </a:p>
        </p:txBody>
      </p:sp>
      <p:sp>
        <p:nvSpPr>
          <p:cNvPr id="233" name="On The Job Representation"/>
          <p:cNvSpPr txBox="1"/>
          <p:nvPr/>
        </p:nvSpPr>
        <p:spPr>
          <a:xfrm>
            <a:off x="215004" y="4059039"/>
            <a:ext cx="4466492"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latin typeface="+mj-lt"/>
                <a:ea typeface="+mj-ea"/>
                <a:cs typeface="+mj-cs"/>
                <a:sym typeface="Helvetica"/>
              </a:defRPr>
            </a:lvl1pPr>
          </a:lstStyle>
          <a:p>
            <a:r>
              <a:t>On The Job Representation</a:t>
            </a:r>
          </a:p>
        </p:txBody>
      </p:sp>
      <p:sp>
        <p:nvSpPr>
          <p:cNvPr id="234" name="Craft &amp; Life Skills Training"/>
          <p:cNvSpPr txBox="1"/>
          <p:nvPr/>
        </p:nvSpPr>
        <p:spPr>
          <a:xfrm>
            <a:off x="215004" y="4519193"/>
            <a:ext cx="4466479" cy="54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000">
                <a:latin typeface="+mj-lt"/>
                <a:ea typeface="+mj-ea"/>
                <a:cs typeface="+mj-cs"/>
                <a:sym typeface="Helvetica"/>
              </a:defRPr>
            </a:lvl1pPr>
          </a:lstStyle>
          <a:p>
            <a:r>
              <a:t>Craft &amp; Life Skills Training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5" descr="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7204" y="747591"/>
            <a:ext cx="3515683" cy="4382886"/>
          </a:xfrm>
          <a:prstGeom prst="rect">
            <a:avLst/>
          </a:prstGeom>
          <a:ln w="12700">
            <a:miter lim="400000"/>
          </a:ln>
        </p:spPr>
      </p:pic>
      <p:pic>
        <p:nvPicPr>
          <p:cNvPr id="239" name="Picture 14" descr="Picture 14"/>
          <p:cNvPicPr>
            <a:picLocks noChangeAspect="1"/>
          </p:cNvPicPr>
          <p:nvPr/>
        </p:nvPicPr>
        <p:blipFill>
          <a:blip r:embed="rId3"/>
          <a:stretch>
            <a:fillRect/>
          </a:stretch>
        </p:blipFill>
        <p:spPr>
          <a:xfrm>
            <a:off x="0" y="747591"/>
            <a:ext cx="9218183" cy="273844"/>
          </a:xfrm>
          <a:prstGeom prst="rect">
            <a:avLst/>
          </a:prstGeom>
          <a:ln w="12700">
            <a:miter lim="400000"/>
          </a:ln>
        </p:spPr>
      </p:pic>
      <p:sp>
        <p:nvSpPr>
          <p:cNvPr id="240"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41"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42"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43" name="TextBox 3"/>
          <p:cNvSpPr txBox="1">
            <a:spLocks noGrp="1"/>
          </p:cNvSpPr>
          <p:nvPr>
            <p:ph type="body" idx="21"/>
          </p:nvPr>
        </p:nvSpPr>
        <p:spPr>
          <a:prstGeom prst="rect">
            <a:avLst/>
          </a:prstGeom>
        </p:spPr>
        <p:txBody>
          <a:bodyPr/>
          <a:lstStyle/>
          <a:p>
            <a:r>
              <a:t>How to Become a Member</a:t>
            </a:r>
          </a:p>
        </p:txBody>
      </p:sp>
      <p:sp>
        <p:nvSpPr>
          <p:cNvPr id="244" name="Subtitle 2"/>
          <p:cNvSpPr txBox="1">
            <a:spLocks noGrp="1"/>
          </p:cNvSpPr>
          <p:nvPr>
            <p:ph type="body" idx="1"/>
          </p:nvPr>
        </p:nvSpPr>
        <p:spPr>
          <a:xfrm>
            <a:off x="175892" y="1034953"/>
            <a:ext cx="5249217" cy="3607718"/>
          </a:xfrm>
          <a:prstGeom prst="rect">
            <a:avLst/>
          </a:prstGeom>
        </p:spPr>
        <p:txBody>
          <a:bodyPr/>
          <a:lstStyle/>
          <a:p>
            <a:pPr defTabSz="617219">
              <a:lnSpc>
                <a:spcPct val="80000"/>
              </a:lnSpc>
              <a:spcBef>
                <a:spcPts val="300"/>
              </a:spcBef>
              <a:defRPr sz="2880"/>
            </a:pPr>
            <a:r>
              <a:t>You must work 30 "permitted hire" days for a signatory producer and be placed on one of two industry rosters in order to qualify for membership in IATSE Local 728. </a:t>
            </a:r>
          </a:p>
          <a:p>
            <a:pPr defTabSz="617219">
              <a:lnSpc>
                <a:spcPct val="80000"/>
              </a:lnSpc>
              <a:spcBef>
                <a:spcPts val="300"/>
              </a:spcBef>
              <a:defRPr sz="2880"/>
            </a:pPr>
            <a:endParaRPr/>
          </a:p>
          <a:p>
            <a:pPr defTabSz="617219">
              <a:lnSpc>
                <a:spcPct val="80000"/>
              </a:lnSpc>
              <a:spcBef>
                <a:spcPts val="300"/>
              </a:spcBef>
              <a:defRPr sz="2880"/>
            </a:pPr>
            <a:r>
              <a:t>NOTE: You must pass a color-blind test prior to roster placement.</a:t>
            </a:r>
          </a:p>
        </p:txBody>
      </p:sp>
      <p:pic>
        <p:nvPicPr>
          <p:cNvPr id="245" name="IMG_1779.jpeg" descr="IMG_1779.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72" y="767925"/>
            <a:ext cx="9124685" cy="4402028"/>
          </a:xfrm>
          <a:prstGeom prst="rect">
            <a:avLst/>
          </a:prstGeom>
          <a:ln w="12700">
            <a:miter lim="400000"/>
          </a:ln>
        </p:spPr>
      </p:pic>
      <p:pic>
        <p:nvPicPr>
          <p:cNvPr id="248"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249"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50"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51"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52" name="TextBox 3"/>
          <p:cNvSpPr txBox="1">
            <a:spLocks noGrp="1"/>
          </p:cNvSpPr>
          <p:nvPr>
            <p:ph type="body" idx="21"/>
          </p:nvPr>
        </p:nvSpPr>
        <p:spPr>
          <a:prstGeom prst="rect">
            <a:avLst/>
          </a:prstGeom>
        </p:spPr>
        <p:txBody>
          <a:bodyPr/>
          <a:lstStyle/>
          <a:p>
            <a:r>
              <a:t>Jobs In Lighting the Set</a:t>
            </a:r>
          </a:p>
        </p:txBody>
      </p:sp>
      <p:pic>
        <p:nvPicPr>
          <p:cNvPr id="253"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254" name="Director of Photography (L600)"/>
          <p:cNvSpPr txBox="1"/>
          <p:nvPr/>
        </p:nvSpPr>
        <p:spPr>
          <a:xfrm>
            <a:off x="213638" y="4577045"/>
            <a:ext cx="3591432" cy="3962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rgbClr val="FBEFE7"/>
                </a:solidFill>
                <a:latin typeface="+mj-lt"/>
                <a:ea typeface="+mj-ea"/>
                <a:cs typeface="+mj-cs"/>
                <a:sym typeface="Helvetica"/>
              </a:defRPr>
            </a:lvl1pPr>
          </a:lstStyle>
          <a:p>
            <a:r>
              <a:t>Director of Photography (L600)</a:t>
            </a:r>
          </a:p>
        </p:txBody>
      </p:sp>
      <p:sp>
        <p:nvSpPr>
          <p:cNvPr id="255" name="Chief Lighting Technician (L728)"/>
          <p:cNvSpPr txBox="1"/>
          <p:nvPr/>
        </p:nvSpPr>
        <p:spPr>
          <a:xfrm>
            <a:off x="3866532" y="3487091"/>
            <a:ext cx="3728478" cy="3962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rgbClr val="FBEFE7"/>
                </a:solidFill>
                <a:latin typeface="+mj-lt"/>
                <a:ea typeface="+mj-ea"/>
                <a:cs typeface="+mj-cs"/>
                <a:sym typeface="Helvetica"/>
              </a:defRPr>
            </a:lvl1pPr>
          </a:lstStyle>
          <a:p>
            <a:r>
              <a:t>Chief Lighting Technician (L728)</a:t>
            </a:r>
          </a:p>
        </p:txBody>
      </p:sp>
      <p:sp>
        <p:nvSpPr>
          <p:cNvPr id="256" name="Key Grip (L80)"/>
          <p:cNvSpPr txBox="1"/>
          <p:nvPr/>
        </p:nvSpPr>
        <p:spPr>
          <a:xfrm>
            <a:off x="7066739" y="4577045"/>
            <a:ext cx="1755761" cy="3962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a:solidFill>
                  <a:srgbClr val="FBEFE7"/>
                </a:solidFill>
                <a:latin typeface="+mj-lt"/>
                <a:ea typeface="+mj-ea"/>
                <a:cs typeface="+mj-cs"/>
                <a:sym typeface="Helvetica"/>
              </a:defRPr>
            </a:lvl1pPr>
          </a:lstStyle>
          <a:p>
            <a:r>
              <a:t>Key Grip (L80)</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Spider-man II 007.jpg" descr="Spider-man II 00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762595"/>
            <a:ext cx="9144000" cy="4385696"/>
          </a:xfrm>
          <a:prstGeom prst="rect">
            <a:avLst/>
          </a:prstGeom>
          <a:ln w="12700">
            <a:miter lim="400000"/>
          </a:ln>
        </p:spPr>
      </p:pic>
      <p:pic>
        <p:nvPicPr>
          <p:cNvPr id="261"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262"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63"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64"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65" name="TextBox 3"/>
          <p:cNvSpPr txBox="1">
            <a:spLocks noGrp="1"/>
          </p:cNvSpPr>
          <p:nvPr>
            <p:ph type="body" idx="21"/>
          </p:nvPr>
        </p:nvSpPr>
        <p:spPr>
          <a:prstGeom prst="rect">
            <a:avLst/>
          </a:prstGeom>
        </p:spPr>
        <p:txBody>
          <a:bodyPr/>
          <a:lstStyle/>
          <a:p>
            <a:r>
              <a:t>Jobs In Lighting the Set</a:t>
            </a:r>
          </a:p>
        </p:txBody>
      </p:sp>
      <p:pic>
        <p:nvPicPr>
          <p:cNvPr id="266"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267" name="Assistant Chief Lighting Technician"/>
          <p:cNvSpPr txBox="1"/>
          <p:nvPr/>
        </p:nvSpPr>
        <p:spPr>
          <a:xfrm>
            <a:off x="2494592" y="4228568"/>
            <a:ext cx="4808895" cy="4597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FBEFE7"/>
                </a:solidFill>
                <a:latin typeface="+mj-lt"/>
                <a:ea typeface="+mj-ea"/>
                <a:cs typeface="+mj-cs"/>
                <a:sym typeface="Helvetica"/>
              </a:defRPr>
            </a:lvl1pPr>
          </a:lstStyle>
          <a:p>
            <a:r>
              <a:t>Assistant Chief Lighting Technician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89" y="639687"/>
            <a:ext cx="9141193" cy="4854037"/>
          </a:xfrm>
          <a:prstGeom prst="rect">
            <a:avLst/>
          </a:prstGeom>
          <a:ln w="12700">
            <a:miter lim="400000"/>
          </a:ln>
        </p:spPr>
      </p:pic>
      <p:pic>
        <p:nvPicPr>
          <p:cNvPr id="272" name="Picture 14" descr="Picture 14"/>
          <p:cNvPicPr>
            <a:picLocks noChangeAspect="1"/>
          </p:cNvPicPr>
          <p:nvPr/>
        </p:nvPicPr>
        <p:blipFill>
          <a:blip r:embed="rId4"/>
          <a:stretch>
            <a:fillRect/>
          </a:stretch>
        </p:blipFill>
        <p:spPr>
          <a:xfrm>
            <a:off x="0" y="747591"/>
            <a:ext cx="9218183" cy="273844"/>
          </a:xfrm>
          <a:prstGeom prst="rect">
            <a:avLst/>
          </a:prstGeom>
          <a:ln w="12700">
            <a:miter lim="400000"/>
          </a:ln>
        </p:spPr>
      </p:pic>
      <p:sp>
        <p:nvSpPr>
          <p:cNvPr id="273"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74"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75"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76" name="TextBox 3"/>
          <p:cNvSpPr txBox="1">
            <a:spLocks noGrp="1"/>
          </p:cNvSpPr>
          <p:nvPr>
            <p:ph type="body" idx="21"/>
          </p:nvPr>
        </p:nvSpPr>
        <p:spPr>
          <a:prstGeom prst="rect">
            <a:avLst/>
          </a:prstGeom>
        </p:spPr>
        <p:txBody>
          <a:bodyPr/>
          <a:lstStyle/>
          <a:p>
            <a:r>
              <a:t>Jobs In Lighting the Set</a:t>
            </a:r>
          </a:p>
        </p:txBody>
      </p:sp>
      <p:pic>
        <p:nvPicPr>
          <p:cNvPr id="277" name="IMG_1779.jpeg" descr="IMG_1779.jpe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278" name="Set Lighting Technician"/>
          <p:cNvSpPr txBox="1"/>
          <p:nvPr/>
        </p:nvSpPr>
        <p:spPr>
          <a:xfrm>
            <a:off x="3169513" y="4426277"/>
            <a:ext cx="3233550" cy="4597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FBEFE7"/>
                </a:solidFill>
                <a:latin typeface="+mj-lt"/>
                <a:ea typeface="+mj-ea"/>
                <a:cs typeface="+mj-cs"/>
                <a:sym typeface="Helvetica"/>
              </a:defRPr>
            </a:lvl1pPr>
          </a:lstStyle>
          <a:p>
            <a:r>
              <a:t>Set Lighting Technician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Picture 1" descr="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626435" y="762268"/>
            <a:ext cx="2517565" cy="4377244"/>
          </a:xfrm>
          <a:prstGeom prst="rect">
            <a:avLst/>
          </a:prstGeom>
          <a:ln w="12700">
            <a:miter lim="400000"/>
          </a:ln>
        </p:spPr>
      </p:pic>
      <p:pic>
        <p:nvPicPr>
          <p:cNvPr id="283" name="Picture 2" descr="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61" y="753240"/>
            <a:ext cx="6635451" cy="4395201"/>
          </a:xfrm>
          <a:prstGeom prst="rect">
            <a:avLst/>
          </a:prstGeom>
          <a:ln w="12700">
            <a:miter lim="400000"/>
          </a:ln>
        </p:spPr>
      </p:pic>
      <p:pic>
        <p:nvPicPr>
          <p:cNvPr id="284" name="Picture 14" descr="Picture 14"/>
          <p:cNvPicPr>
            <a:picLocks noChangeAspect="1"/>
          </p:cNvPicPr>
          <p:nvPr/>
        </p:nvPicPr>
        <p:blipFill>
          <a:blip r:embed="rId5"/>
          <a:stretch>
            <a:fillRect/>
          </a:stretch>
        </p:blipFill>
        <p:spPr>
          <a:xfrm>
            <a:off x="0" y="747591"/>
            <a:ext cx="9218183" cy="273844"/>
          </a:xfrm>
          <a:prstGeom prst="rect">
            <a:avLst/>
          </a:prstGeom>
          <a:ln w="12700">
            <a:miter lim="400000"/>
          </a:ln>
        </p:spPr>
      </p:pic>
      <p:sp>
        <p:nvSpPr>
          <p:cNvPr id="285" name="Rectangle 16"/>
          <p:cNvSpPr/>
          <p:nvPr/>
        </p:nvSpPr>
        <p:spPr>
          <a:xfrm rot="10800000">
            <a:off x="8009798" y="-2925"/>
            <a:ext cx="1136467" cy="776766"/>
          </a:xfrm>
          <a:prstGeom prst="rect">
            <a:avLst/>
          </a:prstGeom>
          <a:gradFill>
            <a:gsLst>
              <a:gs pos="0">
                <a:srgbClr val="17606F"/>
              </a:gs>
              <a:gs pos="100000">
                <a:srgbClr val="000000"/>
              </a:gs>
            </a:gsLst>
            <a:lin ang="19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86" name="Rectangle 19"/>
          <p:cNvSpPr/>
          <p:nvPr/>
        </p:nvSpPr>
        <p:spPr>
          <a:xfrm rot="10800000">
            <a:off x="7871017" y="-1316"/>
            <a:ext cx="147205" cy="773548"/>
          </a:xfrm>
          <a:prstGeom prst="rect">
            <a:avLst/>
          </a:prstGeom>
          <a:solidFill>
            <a:srgbClr val="E44951"/>
          </a:soli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sp>
        <p:nvSpPr>
          <p:cNvPr id="287" name="Rectangle 10"/>
          <p:cNvSpPr/>
          <p:nvPr/>
        </p:nvSpPr>
        <p:spPr>
          <a:xfrm rot="10800000">
            <a:off x="-4" y="-1470"/>
            <a:ext cx="7904335" cy="773855"/>
          </a:xfrm>
          <a:prstGeom prst="rect">
            <a:avLst/>
          </a:prstGeom>
          <a:gradFill>
            <a:gsLst>
              <a:gs pos="0">
                <a:srgbClr val="17606F"/>
              </a:gs>
              <a:gs pos="100000">
                <a:srgbClr val="000000"/>
              </a:gs>
            </a:gsLst>
            <a:lin ang="13200000"/>
          </a:gradFill>
          <a:ln w="12700">
            <a:miter lim="400000"/>
          </a:ln>
        </p:spPr>
        <p:txBody>
          <a:bodyPr lIns="34289" tIns="34289" rIns="34289" bIns="34289"/>
          <a:lstStyle/>
          <a:p>
            <a:pPr defTabSz="342900">
              <a:defRPr sz="1200">
                <a:solidFill>
                  <a:srgbClr val="FFFFFF"/>
                </a:solidFill>
                <a:latin typeface="Trebuchet MS"/>
                <a:ea typeface="Trebuchet MS"/>
                <a:cs typeface="Trebuchet MS"/>
                <a:sym typeface="Trebuchet MS"/>
              </a:defRPr>
            </a:pPr>
            <a:endParaRPr/>
          </a:p>
        </p:txBody>
      </p:sp>
      <p:pic>
        <p:nvPicPr>
          <p:cNvPr id="288" name="IMG_1779.jpeg" descr="IMG_1779.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90957" y="19272"/>
            <a:ext cx="774149" cy="732372"/>
          </a:xfrm>
          <a:custGeom>
            <a:avLst/>
            <a:gdLst/>
            <a:ahLst/>
            <a:cxnLst>
              <a:cxn ang="0">
                <a:pos x="wd2" y="hd2"/>
              </a:cxn>
              <a:cxn ang="5400000">
                <a:pos x="wd2" y="hd2"/>
              </a:cxn>
              <a:cxn ang="10800000">
                <a:pos x="wd2" y="hd2"/>
              </a:cxn>
              <a:cxn ang="16200000">
                <a:pos x="wd2" y="hd2"/>
              </a:cxn>
            </a:cxnLst>
            <a:rect l="0" t="0" r="r" b="b"/>
            <a:pathLst>
              <a:path w="21553" h="21563" extrusionOk="0">
                <a:moveTo>
                  <a:pt x="5846" y="0"/>
                </a:moveTo>
                <a:cubicBezTo>
                  <a:pt x="5838" y="8"/>
                  <a:pt x="6289" y="1156"/>
                  <a:pt x="6851" y="2547"/>
                </a:cubicBezTo>
                <a:cubicBezTo>
                  <a:pt x="7413" y="3938"/>
                  <a:pt x="7854" y="5082"/>
                  <a:pt x="7834" y="5095"/>
                </a:cubicBezTo>
                <a:cubicBezTo>
                  <a:pt x="7815" y="5107"/>
                  <a:pt x="7675" y="5090"/>
                  <a:pt x="7514" y="5060"/>
                </a:cubicBezTo>
                <a:cubicBezTo>
                  <a:pt x="7174" y="4996"/>
                  <a:pt x="7139" y="5025"/>
                  <a:pt x="7138" y="5352"/>
                </a:cubicBezTo>
                <a:cubicBezTo>
                  <a:pt x="7138" y="5466"/>
                  <a:pt x="7116" y="5571"/>
                  <a:pt x="7094" y="5585"/>
                </a:cubicBezTo>
                <a:cubicBezTo>
                  <a:pt x="7073" y="5600"/>
                  <a:pt x="6181" y="4793"/>
                  <a:pt x="5105" y="3786"/>
                </a:cubicBezTo>
                <a:cubicBezTo>
                  <a:pt x="3462" y="2248"/>
                  <a:pt x="3134" y="1968"/>
                  <a:pt x="3105" y="2045"/>
                </a:cubicBezTo>
                <a:cubicBezTo>
                  <a:pt x="3086" y="2096"/>
                  <a:pt x="3017" y="2577"/>
                  <a:pt x="2951" y="3120"/>
                </a:cubicBezTo>
                <a:cubicBezTo>
                  <a:pt x="2695" y="5206"/>
                  <a:pt x="2381" y="6552"/>
                  <a:pt x="1735" y="8285"/>
                </a:cubicBezTo>
                <a:cubicBezTo>
                  <a:pt x="1379" y="9240"/>
                  <a:pt x="1053" y="9953"/>
                  <a:pt x="486" y="10996"/>
                </a:cubicBezTo>
                <a:cubicBezTo>
                  <a:pt x="214" y="11497"/>
                  <a:pt x="-6" y="11912"/>
                  <a:pt x="0" y="11919"/>
                </a:cubicBezTo>
                <a:cubicBezTo>
                  <a:pt x="7" y="11925"/>
                  <a:pt x="729" y="11869"/>
                  <a:pt x="1602" y="11790"/>
                </a:cubicBezTo>
                <a:cubicBezTo>
                  <a:pt x="5705" y="11419"/>
                  <a:pt x="5308" y="11406"/>
                  <a:pt x="5083" y="11837"/>
                </a:cubicBezTo>
                <a:cubicBezTo>
                  <a:pt x="5006" y="11985"/>
                  <a:pt x="4940" y="12136"/>
                  <a:pt x="4939" y="12164"/>
                </a:cubicBezTo>
                <a:cubicBezTo>
                  <a:pt x="4939" y="12192"/>
                  <a:pt x="5076" y="12284"/>
                  <a:pt x="5249" y="12374"/>
                </a:cubicBezTo>
                <a:lnTo>
                  <a:pt x="5569" y="12538"/>
                </a:lnTo>
                <a:lnTo>
                  <a:pt x="5459" y="12631"/>
                </a:lnTo>
                <a:cubicBezTo>
                  <a:pt x="5401" y="12681"/>
                  <a:pt x="4390" y="13338"/>
                  <a:pt x="3205" y="14092"/>
                </a:cubicBezTo>
                <a:lnTo>
                  <a:pt x="1050" y="15459"/>
                </a:lnTo>
                <a:lnTo>
                  <a:pt x="1271" y="15576"/>
                </a:lnTo>
                <a:cubicBezTo>
                  <a:pt x="3437" y="16653"/>
                  <a:pt x="4031" y="16990"/>
                  <a:pt x="5061" y="17726"/>
                </a:cubicBezTo>
                <a:cubicBezTo>
                  <a:pt x="6353" y="18650"/>
                  <a:pt x="7316" y="19519"/>
                  <a:pt x="8387" y="20741"/>
                </a:cubicBezTo>
                <a:cubicBezTo>
                  <a:pt x="8787" y="21197"/>
                  <a:pt x="9130" y="21557"/>
                  <a:pt x="9149" y="21535"/>
                </a:cubicBezTo>
                <a:cubicBezTo>
                  <a:pt x="9168" y="21513"/>
                  <a:pt x="9412" y="20362"/>
                  <a:pt x="9702" y="18976"/>
                </a:cubicBezTo>
                <a:cubicBezTo>
                  <a:pt x="9991" y="17591"/>
                  <a:pt x="10252" y="16403"/>
                  <a:pt x="10276" y="16336"/>
                </a:cubicBezTo>
                <a:cubicBezTo>
                  <a:pt x="10321" y="16213"/>
                  <a:pt x="10318" y="16216"/>
                  <a:pt x="10564" y="16499"/>
                </a:cubicBezTo>
                <a:lnTo>
                  <a:pt x="10818" y="16780"/>
                </a:lnTo>
                <a:lnTo>
                  <a:pt x="11050" y="16499"/>
                </a:lnTo>
                <a:cubicBezTo>
                  <a:pt x="11217" y="16297"/>
                  <a:pt x="11298" y="16236"/>
                  <a:pt x="11315" y="16289"/>
                </a:cubicBezTo>
                <a:cubicBezTo>
                  <a:pt x="11328" y="16330"/>
                  <a:pt x="11580" y="17517"/>
                  <a:pt x="11879" y="18930"/>
                </a:cubicBezTo>
                <a:cubicBezTo>
                  <a:pt x="12177" y="20342"/>
                  <a:pt x="12431" y="21525"/>
                  <a:pt x="12442" y="21559"/>
                </a:cubicBezTo>
                <a:cubicBezTo>
                  <a:pt x="12453" y="21592"/>
                  <a:pt x="12677" y="21383"/>
                  <a:pt x="12939" y="21091"/>
                </a:cubicBezTo>
                <a:cubicBezTo>
                  <a:pt x="14465" y="19399"/>
                  <a:pt x="15373" y="18542"/>
                  <a:pt x="16663" y="17621"/>
                </a:cubicBezTo>
                <a:cubicBezTo>
                  <a:pt x="17775" y="16827"/>
                  <a:pt x="18493" y="16414"/>
                  <a:pt x="19878" y="15763"/>
                </a:cubicBezTo>
                <a:cubicBezTo>
                  <a:pt x="20219" y="15603"/>
                  <a:pt x="20498" y="15462"/>
                  <a:pt x="20497" y="15447"/>
                </a:cubicBezTo>
                <a:cubicBezTo>
                  <a:pt x="20496" y="15433"/>
                  <a:pt x="19501" y="14784"/>
                  <a:pt x="18276" y="14010"/>
                </a:cubicBezTo>
                <a:cubicBezTo>
                  <a:pt x="17052" y="13236"/>
                  <a:pt x="16046" y="12588"/>
                  <a:pt x="16044" y="12561"/>
                </a:cubicBezTo>
                <a:cubicBezTo>
                  <a:pt x="16042" y="12534"/>
                  <a:pt x="16153" y="12444"/>
                  <a:pt x="16298" y="12363"/>
                </a:cubicBezTo>
                <a:lnTo>
                  <a:pt x="16564" y="12211"/>
                </a:lnTo>
                <a:lnTo>
                  <a:pt x="16431" y="11919"/>
                </a:lnTo>
                <a:cubicBezTo>
                  <a:pt x="16355" y="11759"/>
                  <a:pt x="16310" y="11611"/>
                  <a:pt x="16332" y="11591"/>
                </a:cubicBezTo>
                <a:cubicBezTo>
                  <a:pt x="16353" y="11571"/>
                  <a:pt x="17516" y="11681"/>
                  <a:pt x="18917" y="11825"/>
                </a:cubicBezTo>
                <a:cubicBezTo>
                  <a:pt x="20318" y="11969"/>
                  <a:pt x="21493" y="12081"/>
                  <a:pt x="21536" y="12082"/>
                </a:cubicBezTo>
                <a:cubicBezTo>
                  <a:pt x="21594" y="12084"/>
                  <a:pt x="21514" y="11894"/>
                  <a:pt x="21215" y="11311"/>
                </a:cubicBezTo>
                <a:cubicBezTo>
                  <a:pt x="20303" y="9527"/>
                  <a:pt x="19922" y="8632"/>
                  <a:pt x="19514" y="7303"/>
                </a:cubicBezTo>
                <a:cubicBezTo>
                  <a:pt x="19064" y="5838"/>
                  <a:pt x="18856" y="4779"/>
                  <a:pt x="18674" y="3062"/>
                </a:cubicBezTo>
                <a:cubicBezTo>
                  <a:pt x="18580" y="2172"/>
                  <a:pt x="18562" y="2073"/>
                  <a:pt x="18497" y="2127"/>
                </a:cubicBezTo>
                <a:cubicBezTo>
                  <a:pt x="18457" y="2160"/>
                  <a:pt x="17558" y="2977"/>
                  <a:pt x="16497" y="3950"/>
                </a:cubicBezTo>
                <a:cubicBezTo>
                  <a:pt x="15436" y="4922"/>
                  <a:pt x="14542" y="5705"/>
                  <a:pt x="14519" y="5691"/>
                </a:cubicBezTo>
                <a:cubicBezTo>
                  <a:pt x="14497" y="5676"/>
                  <a:pt x="14476" y="5548"/>
                  <a:pt x="14464" y="5398"/>
                </a:cubicBezTo>
                <a:cubicBezTo>
                  <a:pt x="14452" y="5249"/>
                  <a:pt x="14425" y="5112"/>
                  <a:pt x="14409" y="5095"/>
                </a:cubicBezTo>
                <a:cubicBezTo>
                  <a:pt x="14392" y="5077"/>
                  <a:pt x="14250" y="5078"/>
                  <a:pt x="14088" y="5106"/>
                </a:cubicBezTo>
                <a:cubicBezTo>
                  <a:pt x="13927" y="5135"/>
                  <a:pt x="13779" y="5139"/>
                  <a:pt x="13757" y="5118"/>
                </a:cubicBezTo>
                <a:cubicBezTo>
                  <a:pt x="13735" y="5097"/>
                  <a:pt x="14174" y="3976"/>
                  <a:pt x="14729" y="2617"/>
                </a:cubicBezTo>
                <a:cubicBezTo>
                  <a:pt x="15284" y="1259"/>
                  <a:pt x="15743" y="109"/>
                  <a:pt x="15757" y="70"/>
                </a:cubicBezTo>
                <a:cubicBezTo>
                  <a:pt x="15777" y="16"/>
                  <a:pt x="15539" y="46"/>
                  <a:pt x="14696" y="210"/>
                </a:cubicBezTo>
                <a:cubicBezTo>
                  <a:pt x="12809" y="577"/>
                  <a:pt x="12596" y="608"/>
                  <a:pt x="10763" y="608"/>
                </a:cubicBezTo>
                <a:cubicBezTo>
                  <a:pt x="8897" y="608"/>
                  <a:pt x="8542" y="563"/>
                  <a:pt x="6862" y="199"/>
                </a:cubicBezTo>
                <a:cubicBezTo>
                  <a:pt x="6311" y="80"/>
                  <a:pt x="5853" y="-8"/>
                  <a:pt x="5846" y="0"/>
                </a:cubicBezTo>
                <a:close/>
              </a:path>
            </a:pathLst>
          </a:custGeom>
          <a:ln w="12700">
            <a:miter lim="400000"/>
          </a:ln>
        </p:spPr>
      </p:pic>
      <p:sp>
        <p:nvSpPr>
          <p:cNvPr id="289" name="TextBox 3"/>
          <p:cNvSpPr txBox="1"/>
          <p:nvPr/>
        </p:nvSpPr>
        <p:spPr>
          <a:xfrm>
            <a:off x="316972" y="34461"/>
            <a:ext cx="7422131" cy="67818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tIns="34289" rIns="34289" bIns="34289">
            <a:spAutoFit/>
          </a:bodyPr>
          <a:lstStyle>
            <a:lvl1pPr defTabSz="342900">
              <a:defRPr sz="4000" cap="small">
                <a:solidFill>
                  <a:srgbClr val="FFFFFF"/>
                </a:solidFill>
                <a:latin typeface="Times Roman"/>
                <a:ea typeface="Times Roman"/>
                <a:cs typeface="Times Roman"/>
                <a:sym typeface="Times Roman"/>
              </a:defRPr>
            </a:lvl1pPr>
          </a:lstStyle>
          <a:p>
            <a:r>
              <a:t>Jobs In Lighting the Set</a:t>
            </a:r>
          </a:p>
        </p:txBody>
      </p:sp>
      <p:sp>
        <p:nvSpPr>
          <p:cNvPr id="290" name="Lighting Programmer"/>
          <p:cNvSpPr txBox="1"/>
          <p:nvPr/>
        </p:nvSpPr>
        <p:spPr>
          <a:xfrm>
            <a:off x="3226358" y="4442752"/>
            <a:ext cx="2950182" cy="459741"/>
          </a:xfrm>
          <a:prstGeom prst="rect">
            <a:avLst/>
          </a:prstGeom>
          <a:ln w="12700">
            <a:miter lim="400000"/>
          </a:ln>
          <a:effectLst>
            <a:outerShdw blurRad="12700" dir="5400000" rotWithShape="0">
              <a:srgbClr val="000000">
                <a:alpha val="80183"/>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a:solidFill>
                  <a:srgbClr val="FBEFE7"/>
                </a:solidFill>
                <a:latin typeface="+mj-lt"/>
                <a:ea typeface="+mj-ea"/>
                <a:cs typeface="+mj-cs"/>
                <a:sym typeface="Helvetica"/>
              </a:defRPr>
            </a:lvl1pPr>
          </a:lstStyle>
          <a:p>
            <a:r>
              <a:t>Lighting Programmer</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2712</Words>
  <Application>Microsoft Office PowerPoint</Application>
  <PresentationFormat>On-screen Show (16:9)</PresentationFormat>
  <Paragraphs>297</Paragraphs>
  <Slides>36</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Times New Roman</vt:lpstr>
      <vt:lpstr>Times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Brenda Aldaba</cp:lastModifiedBy>
  <cp:revision>1</cp:revision>
  <dcterms:modified xsi:type="dcterms:W3CDTF">2025-09-15T23:47:01Z</dcterms:modified>
</cp:coreProperties>
</file>